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0" r:id="rId35"/>
    <p:sldId id="291" r:id="rId36"/>
    <p:sldId id="292" r:id="rId37"/>
    <p:sldId id="293" r:id="rId38"/>
    <p:sldId id="294" r:id="rId39"/>
    <p:sldId id="295"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8" r:id="rId57"/>
    <p:sldId id="313" r:id="rId58"/>
    <p:sldId id="314" r:id="rId59"/>
    <p:sldId id="317" r:id="rId60"/>
    <p:sldId id="315" r:id="rId61"/>
    <p:sldId id="319" r:id="rId62"/>
    <p:sldId id="320" r:id="rId63"/>
    <p:sldId id="321" r:id="rId64"/>
    <p:sldId id="322" r:id="rId65"/>
    <p:sldId id="323" r:id="rId66"/>
    <p:sldId id="286" r:id="rId67"/>
    <p:sldId id="296" r:id="rId68"/>
    <p:sldId id="316" r:id="rId69"/>
  </p:sldIdLst>
  <p:sldSz cx="12801600" cy="9601200" type="A3"/>
  <p:notesSz cx="6858000" cy="9144000"/>
  <p:defaultTextStyle>
    <a:defPPr>
      <a:defRPr lang="en-US"/>
    </a:defPPr>
    <a:lvl1pPr marL="0" algn="l" defTabSz="1280160" rtl="0" eaLnBrk="1" latinLnBrk="0" hangingPunct="1">
      <a:defRPr sz="2500" kern="1200">
        <a:solidFill>
          <a:schemeClr val="tx1"/>
        </a:solidFill>
        <a:latin typeface="+mn-lt"/>
        <a:ea typeface="+mn-ea"/>
        <a:cs typeface="+mn-cs"/>
      </a:defRPr>
    </a:lvl1pPr>
    <a:lvl2pPr marL="640080" algn="l" defTabSz="1280160" rtl="0" eaLnBrk="1" latinLnBrk="0" hangingPunct="1">
      <a:defRPr sz="2500" kern="1200">
        <a:solidFill>
          <a:schemeClr val="tx1"/>
        </a:solidFill>
        <a:latin typeface="+mn-lt"/>
        <a:ea typeface="+mn-ea"/>
        <a:cs typeface="+mn-cs"/>
      </a:defRPr>
    </a:lvl2pPr>
    <a:lvl3pPr marL="1280160" algn="l" defTabSz="1280160" rtl="0" eaLnBrk="1" latinLnBrk="0" hangingPunct="1">
      <a:defRPr sz="2500" kern="1200">
        <a:solidFill>
          <a:schemeClr val="tx1"/>
        </a:solidFill>
        <a:latin typeface="+mn-lt"/>
        <a:ea typeface="+mn-ea"/>
        <a:cs typeface="+mn-cs"/>
      </a:defRPr>
    </a:lvl3pPr>
    <a:lvl4pPr marL="1920240" algn="l" defTabSz="1280160" rtl="0" eaLnBrk="1" latinLnBrk="0" hangingPunct="1">
      <a:defRPr sz="2500" kern="1200">
        <a:solidFill>
          <a:schemeClr val="tx1"/>
        </a:solidFill>
        <a:latin typeface="+mn-lt"/>
        <a:ea typeface="+mn-ea"/>
        <a:cs typeface="+mn-cs"/>
      </a:defRPr>
    </a:lvl4pPr>
    <a:lvl5pPr marL="2560320" algn="l" defTabSz="1280160" rtl="0" eaLnBrk="1" latinLnBrk="0" hangingPunct="1">
      <a:defRPr sz="2500" kern="1200">
        <a:solidFill>
          <a:schemeClr val="tx1"/>
        </a:solidFill>
        <a:latin typeface="+mn-lt"/>
        <a:ea typeface="+mn-ea"/>
        <a:cs typeface="+mn-cs"/>
      </a:defRPr>
    </a:lvl5pPr>
    <a:lvl6pPr marL="3200400" algn="l" defTabSz="1280160" rtl="0" eaLnBrk="1" latinLnBrk="0" hangingPunct="1">
      <a:defRPr sz="2500" kern="1200">
        <a:solidFill>
          <a:schemeClr val="tx1"/>
        </a:solidFill>
        <a:latin typeface="+mn-lt"/>
        <a:ea typeface="+mn-ea"/>
        <a:cs typeface="+mn-cs"/>
      </a:defRPr>
    </a:lvl6pPr>
    <a:lvl7pPr marL="3840480" algn="l" defTabSz="1280160" rtl="0" eaLnBrk="1" latinLnBrk="0" hangingPunct="1">
      <a:defRPr sz="2500" kern="1200">
        <a:solidFill>
          <a:schemeClr val="tx1"/>
        </a:solidFill>
        <a:latin typeface="+mn-lt"/>
        <a:ea typeface="+mn-ea"/>
        <a:cs typeface="+mn-cs"/>
      </a:defRPr>
    </a:lvl7pPr>
    <a:lvl8pPr marL="4480560" algn="l" defTabSz="1280160" rtl="0" eaLnBrk="1" latinLnBrk="0" hangingPunct="1">
      <a:defRPr sz="2500" kern="1200">
        <a:solidFill>
          <a:schemeClr val="tx1"/>
        </a:solidFill>
        <a:latin typeface="+mn-lt"/>
        <a:ea typeface="+mn-ea"/>
        <a:cs typeface="+mn-cs"/>
      </a:defRPr>
    </a:lvl8pPr>
    <a:lvl9pPr marL="5120640" algn="l" defTabSz="1280160" rtl="0" eaLnBrk="1" latinLnBrk="0" hangingPunct="1">
      <a:defRPr sz="2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6" d="100"/>
          <a:sy n="46" d="100"/>
        </p:scale>
        <p:origin x="-1464" y="-102"/>
      </p:cViewPr>
      <p:guideLst>
        <p:guide orient="horz" pos="3024"/>
        <p:guide pos="40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596"/>
            <a:ext cx="10881360" cy="2058035"/>
          </a:xfrm>
        </p:spPr>
        <p:txBody>
          <a:bodyPr/>
          <a:lstStyle/>
          <a:p>
            <a:r>
              <a:rPr lang="en-US" smtClean="0"/>
              <a:t>Click to edit Master title style</a:t>
            </a:r>
            <a:endParaRPr lang="en-IN"/>
          </a:p>
        </p:txBody>
      </p:sp>
      <p:sp>
        <p:nvSpPr>
          <p:cNvPr id="3" name="Subtitle 2"/>
          <p:cNvSpPr>
            <a:spLocks noGrp="1"/>
          </p:cNvSpPr>
          <p:nvPr>
            <p:ph type="subTitle" idx="1"/>
          </p:nvPr>
        </p:nvSpPr>
        <p:spPr>
          <a:xfrm>
            <a:off x="1920240" y="5440680"/>
            <a:ext cx="8961120" cy="2453640"/>
          </a:xfrm>
        </p:spPr>
        <p:txBody>
          <a:bodyPr/>
          <a:lstStyle>
            <a:lvl1pPr marL="0" indent="0" algn="ctr">
              <a:buNone/>
              <a:defRPr>
                <a:solidFill>
                  <a:schemeClr val="tx1">
                    <a:tint val="75000"/>
                  </a:schemeClr>
                </a:solidFill>
              </a:defRPr>
            </a:lvl1pPr>
            <a:lvl2pPr marL="640080" indent="0" algn="ctr">
              <a:buNone/>
              <a:defRPr>
                <a:solidFill>
                  <a:schemeClr val="tx1">
                    <a:tint val="75000"/>
                  </a:schemeClr>
                </a:solidFill>
              </a:defRPr>
            </a:lvl2pPr>
            <a:lvl3pPr marL="1280160" indent="0" algn="ctr">
              <a:buNone/>
              <a:defRPr>
                <a:solidFill>
                  <a:schemeClr val="tx1">
                    <a:tint val="75000"/>
                  </a:schemeClr>
                </a:solidFill>
              </a:defRPr>
            </a:lvl3pPr>
            <a:lvl4pPr marL="1920240" indent="0" algn="ctr">
              <a:buNone/>
              <a:defRPr>
                <a:solidFill>
                  <a:schemeClr val="tx1">
                    <a:tint val="75000"/>
                  </a:schemeClr>
                </a:solidFill>
              </a:defRPr>
            </a:lvl4pPr>
            <a:lvl5pPr marL="2560320" indent="0" algn="ctr">
              <a:buNone/>
              <a:defRPr>
                <a:solidFill>
                  <a:schemeClr val="tx1">
                    <a:tint val="75000"/>
                  </a:schemeClr>
                </a:solidFill>
              </a:defRPr>
            </a:lvl5pPr>
            <a:lvl6pPr marL="3200400" indent="0" algn="ctr">
              <a:buNone/>
              <a:defRPr>
                <a:solidFill>
                  <a:schemeClr val="tx1">
                    <a:tint val="75000"/>
                  </a:schemeClr>
                </a:solidFill>
              </a:defRPr>
            </a:lvl6pPr>
            <a:lvl7pPr marL="3840480" indent="0" algn="ctr">
              <a:buNone/>
              <a:defRPr>
                <a:solidFill>
                  <a:schemeClr val="tx1">
                    <a:tint val="75000"/>
                  </a:schemeClr>
                </a:solidFill>
              </a:defRPr>
            </a:lvl7pPr>
            <a:lvl8pPr marL="4480560" indent="0" algn="ctr">
              <a:buNone/>
              <a:defRPr>
                <a:solidFill>
                  <a:schemeClr val="tx1">
                    <a:tint val="75000"/>
                  </a:schemeClr>
                </a:solidFill>
              </a:defRPr>
            </a:lvl8pPr>
            <a:lvl9pPr marL="512064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pPr/>
              <a:t>08-10-2021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p14="http://schemas.microsoft.com/office/powerpoint/2010/main" val="170977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pPr/>
              <a:t>08-10-2021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p14="http://schemas.microsoft.com/office/powerpoint/2010/main" val="2130926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0" y="384494"/>
            <a:ext cx="2880360" cy="819213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40080" y="384494"/>
            <a:ext cx="8427720" cy="8192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pPr/>
              <a:t>08-10-2021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p14="http://schemas.microsoft.com/office/powerpoint/2010/main" val="30956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pPr/>
              <a:t>08-10-2021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p14="http://schemas.microsoft.com/office/powerpoint/2010/main" val="142101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8" y="6169661"/>
            <a:ext cx="10881360" cy="1906905"/>
          </a:xfrm>
        </p:spPr>
        <p:txBody>
          <a:bodyPr anchor="t"/>
          <a:lstStyle>
            <a:lvl1pPr algn="l">
              <a:defRPr sz="5600" b="1" cap="all"/>
            </a:lvl1pPr>
          </a:lstStyle>
          <a:p>
            <a:r>
              <a:rPr lang="en-US" smtClean="0"/>
              <a:t>Click to edit Master title style</a:t>
            </a:r>
            <a:endParaRPr lang="en-IN"/>
          </a:p>
        </p:txBody>
      </p:sp>
      <p:sp>
        <p:nvSpPr>
          <p:cNvPr id="3" name="Text Placeholder 2"/>
          <p:cNvSpPr>
            <a:spLocks noGrp="1"/>
          </p:cNvSpPr>
          <p:nvPr>
            <p:ph type="body" idx="1"/>
          </p:nvPr>
        </p:nvSpPr>
        <p:spPr>
          <a:xfrm>
            <a:off x="1011238" y="4069399"/>
            <a:ext cx="10881360" cy="2100262"/>
          </a:xfrm>
        </p:spPr>
        <p:txBody>
          <a:bodyPr anchor="b"/>
          <a:lstStyle>
            <a:lvl1pPr marL="0" indent="0">
              <a:buNone/>
              <a:defRPr sz="2800">
                <a:solidFill>
                  <a:schemeClr val="tx1">
                    <a:tint val="75000"/>
                  </a:schemeClr>
                </a:solidFill>
              </a:defRPr>
            </a:lvl1pPr>
            <a:lvl2pPr marL="640080" indent="0">
              <a:buNone/>
              <a:defRPr sz="2500">
                <a:solidFill>
                  <a:schemeClr val="tx1">
                    <a:tint val="75000"/>
                  </a:schemeClr>
                </a:solidFill>
              </a:defRPr>
            </a:lvl2pPr>
            <a:lvl3pPr marL="1280160" indent="0">
              <a:buNone/>
              <a:defRPr sz="2200">
                <a:solidFill>
                  <a:schemeClr val="tx1">
                    <a:tint val="75000"/>
                  </a:schemeClr>
                </a:solidFill>
              </a:defRPr>
            </a:lvl3pPr>
            <a:lvl4pPr marL="1920240" indent="0">
              <a:buNone/>
              <a:defRPr sz="2000">
                <a:solidFill>
                  <a:schemeClr val="tx1">
                    <a:tint val="75000"/>
                  </a:schemeClr>
                </a:solidFill>
              </a:defRPr>
            </a:lvl4pPr>
            <a:lvl5pPr marL="2560320" indent="0">
              <a:buNone/>
              <a:defRPr sz="2000">
                <a:solidFill>
                  <a:schemeClr val="tx1">
                    <a:tint val="75000"/>
                  </a:schemeClr>
                </a:solidFill>
              </a:defRPr>
            </a:lvl5pPr>
            <a:lvl6pPr marL="3200400" indent="0">
              <a:buNone/>
              <a:defRPr sz="2000">
                <a:solidFill>
                  <a:schemeClr val="tx1">
                    <a:tint val="75000"/>
                  </a:schemeClr>
                </a:solidFill>
              </a:defRPr>
            </a:lvl6pPr>
            <a:lvl7pPr marL="3840480" indent="0">
              <a:buNone/>
              <a:defRPr sz="2000">
                <a:solidFill>
                  <a:schemeClr val="tx1">
                    <a:tint val="75000"/>
                  </a:schemeClr>
                </a:solidFill>
              </a:defRPr>
            </a:lvl7pPr>
            <a:lvl8pPr marL="4480560" indent="0">
              <a:buNone/>
              <a:defRPr sz="2000">
                <a:solidFill>
                  <a:schemeClr val="tx1">
                    <a:tint val="75000"/>
                  </a:schemeClr>
                </a:solidFill>
              </a:defRPr>
            </a:lvl8pPr>
            <a:lvl9pPr marL="5120640"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92892A-24A5-4B4B-8387-EBD59ECC851F}" type="datetimeFigureOut">
              <a:rPr lang="en-IN" smtClean="0"/>
              <a:pPr/>
              <a:t>08-10-2021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p14="http://schemas.microsoft.com/office/powerpoint/2010/main" val="786635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40080" y="2240281"/>
            <a:ext cx="5654040" cy="6336348"/>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507480" y="2240281"/>
            <a:ext cx="5654040" cy="6336348"/>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592892A-24A5-4B4B-8387-EBD59ECC851F}" type="datetimeFigureOut">
              <a:rPr lang="en-IN" smtClean="0"/>
              <a:pPr/>
              <a:t>08-10-2021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p14="http://schemas.microsoft.com/office/powerpoint/2010/main" val="2408549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40080" y="2149158"/>
            <a:ext cx="5656263" cy="895667"/>
          </a:xfrm>
        </p:spPr>
        <p:txBody>
          <a:bodyPr anchor="b"/>
          <a:lstStyle>
            <a:lvl1pPr marL="0" indent="0">
              <a:buNone/>
              <a:defRPr sz="3400" b="1"/>
            </a:lvl1pPr>
            <a:lvl2pPr marL="640080" indent="0">
              <a:buNone/>
              <a:defRPr sz="2800" b="1"/>
            </a:lvl2pPr>
            <a:lvl3pPr marL="1280160" indent="0">
              <a:buNone/>
              <a:defRPr sz="2500" b="1"/>
            </a:lvl3pPr>
            <a:lvl4pPr marL="1920240" indent="0">
              <a:buNone/>
              <a:defRPr sz="2200" b="1"/>
            </a:lvl4pPr>
            <a:lvl5pPr marL="2560320" indent="0">
              <a:buNone/>
              <a:defRPr sz="2200" b="1"/>
            </a:lvl5pPr>
            <a:lvl6pPr marL="3200400" indent="0">
              <a:buNone/>
              <a:defRPr sz="2200" b="1"/>
            </a:lvl6pPr>
            <a:lvl7pPr marL="3840480" indent="0">
              <a:buNone/>
              <a:defRPr sz="2200" b="1"/>
            </a:lvl7pPr>
            <a:lvl8pPr marL="4480560" indent="0">
              <a:buNone/>
              <a:defRPr sz="2200" b="1"/>
            </a:lvl8pPr>
            <a:lvl9pPr marL="5120640"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640080" y="3044825"/>
            <a:ext cx="5656263" cy="5531803"/>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503036" y="2149158"/>
            <a:ext cx="5658485" cy="895667"/>
          </a:xfrm>
        </p:spPr>
        <p:txBody>
          <a:bodyPr anchor="b"/>
          <a:lstStyle>
            <a:lvl1pPr marL="0" indent="0">
              <a:buNone/>
              <a:defRPr sz="3400" b="1"/>
            </a:lvl1pPr>
            <a:lvl2pPr marL="640080" indent="0">
              <a:buNone/>
              <a:defRPr sz="2800" b="1"/>
            </a:lvl2pPr>
            <a:lvl3pPr marL="1280160" indent="0">
              <a:buNone/>
              <a:defRPr sz="2500" b="1"/>
            </a:lvl3pPr>
            <a:lvl4pPr marL="1920240" indent="0">
              <a:buNone/>
              <a:defRPr sz="2200" b="1"/>
            </a:lvl4pPr>
            <a:lvl5pPr marL="2560320" indent="0">
              <a:buNone/>
              <a:defRPr sz="2200" b="1"/>
            </a:lvl5pPr>
            <a:lvl6pPr marL="3200400" indent="0">
              <a:buNone/>
              <a:defRPr sz="2200" b="1"/>
            </a:lvl6pPr>
            <a:lvl7pPr marL="3840480" indent="0">
              <a:buNone/>
              <a:defRPr sz="2200" b="1"/>
            </a:lvl7pPr>
            <a:lvl8pPr marL="4480560" indent="0">
              <a:buNone/>
              <a:defRPr sz="2200" b="1"/>
            </a:lvl8pPr>
            <a:lvl9pPr marL="5120640"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503036" y="3044825"/>
            <a:ext cx="5658485" cy="5531803"/>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592892A-24A5-4B4B-8387-EBD59ECC851F}" type="datetimeFigureOut">
              <a:rPr lang="en-IN" smtClean="0"/>
              <a:pPr/>
              <a:t>08-10-2021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p14="http://schemas.microsoft.com/office/powerpoint/2010/main" val="1329561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592892A-24A5-4B4B-8387-EBD59ECC851F}" type="datetimeFigureOut">
              <a:rPr lang="en-IN" smtClean="0"/>
              <a:pPr/>
              <a:t>08-10-2021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p14="http://schemas.microsoft.com/office/powerpoint/2010/main" val="874535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92892A-24A5-4B4B-8387-EBD59ECC851F}" type="datetimeFigureOut">
              <a:rPr lang="en-IN" smtClean="0"/>
              <a:pPr/>
              <a:t>08-10-2021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p14="http://schemas.microsoft.com/office/powerpoint/2010/main" val="41857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1" y="382270"/>
            <a:ext cx="4211638" cy="1626870"/>
          </a:xfrm>
        </p:spPr>
        <p:txBody>
          <a:bodyPr anchor="b"/>
          <a:lstStyle>
            <a:lvl1pPr algn="l">
              <a:defRPr sz="2800" b="1"/>
            </a:lvl1pPr>
          </a:lstStyle>
          <a:p>
            <a:r>
              <a:rPr lang="en-US" smtClean="0"/>
              <a:t>Click to edit Master title style</a:t>
            </a:r>
            <a:endParaRPr lang="en-IN"/>
          </a:p>
        </p:txBody>
      </p:sp>
      <p:sp>
        <p:nvSpPr>
          <p:cNvPr id="3" name="Content Placeholder 2"/>
          <p:cNvSpPr>
            <a:spLocks noGrp="1"/>
          </p:cNvSpPr>
          <p:nvPr>
            <p:ph idx="1"/>
          </p:nvPr>
        </p:nvSpPr>
        <p:spPr>
          <a:xfrm>
            <a:off x="5005070" y="382271"/>
            <a:ext cx="7156450" cy="8194358"/>
          </a:xfrm>
        </p:spPr>
        <p:txBody>
          <a:bodyPr/>
          <a:lstStyle>
            <a:lvl1pPr>
              <a:defRPr sz="4500"/>
            </a:lvl1pPr>
            <a:lvl2pPr>
              <a:defRPr sz="3900"/>
            </a:lvl2pPr>
            <a:lvl3pPr>
              <a:defRPr sz="3400"/>
            </a:lvl3pPr>
            <a:lvl4pPr>
              <a:defRPr sz="2800"/>
            </a:lvl4pPr>
            <a:lvl5pPr>
              <a:defRPr sz="2800"/>
            </a:lvl5pPr>
            <a:lvl6pPr>
              <a:defRPr sz="2800"/>
            </a:lvl6pPr>
            <a:lvl7pPr>
              <a:defRPr sz="2800"/>
            </a:lvl7pPr>
            <a:lvl8pPr>
              <a:defRPr sz="2800"/>
            </a:lvl8pPr>
            <a:lvl9pPr>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40081" y="2009141"/>
            <a:ext cx="4211638" cy="6567488"/>
          </a:xfrm>
        </p:spPr>
        <p:txBody>
          <a:bodyPr/>
          <a:lstStyle>
            <a:lvl1pPr marL="0" indent="0">
              <a:buNone/>
              <a:defRPr sz="2000"/>
            </a:lvl1pPr>
            <a:lvl2pPr marL="640080" indent="0">
              <a:buNone/>
              <a:defRPr sz="1700"/>
            </a:lvl2pPr>
            <a:lvl3pPr marL="1280160" indent="0">
              <a:buNone/>
              <a:defRPr sz="1400"/>
            </a:lvl3pPr>
            <a:lvl4pPr marL="1920240" indent="0">
              <a:buNone/>
              <a:defRPr sz="1300"/>
            </a:lvl4pPr>
            <a:lvl5pPr marL="2560320" indent="0">
              <a:buNone/>
              <a:defRPr sz="1300"/>
            </a:lvl5pPr>
            <a:lvl6pPr marL="3200400" indent="0">
              <a:buNone/>
              <a:defRPr sz="1300"/>
            </a:lvl6pPr>
            <a:lvl7pPr marL="3840480" indent="0">
              <a:buNone/>
              <a:defRPr sz="1300"/>
            </a:lvl7pPr>
            <a:lvl8pPr marL="4480560" indent="0">
              <a:buNone/>
              <a:defRPr sz="1300"/>
            </a:lvl8pPr>
            <a:lvl9pPr marL="512064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2892A-24A5-4B4B-8387-EBD59ECC851F}" type="datetimeFigureOut">
              <a:rPr lang="en-IN" smtClean="0"/>
              <a:pPr/>
              <a:t>08-10-2021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p14="http://schemas.microsoft.com/office/powerpoint/2010/main" val="649396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6720840"/>
            <a:ext cx="7680960" cy="793433"/>
          </a:xfrm>
        </p:spPr>
        <p:txBody>
          <a:bodyPr anchor="b"/>
          <a:lstStyle>
            <a:lvl1pPr algn="l">
              <a:defRPr sz="2800" b="1"/>
            </a:lvl1pPr>
          </a:lstStyle>
          <a:p>
            <a:r>
              <a:rPr lang="en-US" smtClean="0"/>
              <a:t>Click to edit Master title style</a:t>
            </a:r>
            <a:endParaRPr lang="en-IN"/>
          </a:p>
        </p:txBody>
      </p:sp>
      <p:sp>
        <p:nvSpPr>
          <p:cNvPr id="3" name="Picture Placeholder 2"/>
          <p:cNvSpPr>
            <a:spLocks noGrp="1"/>
          </p:cNvSpPr>
          <p:nvPr>
            <p:ph type="pic" idx="1"/>
          </p:nvPr>
        </p:nvSpPr>
        <p:spPr>
          <a:xfrm>
            <a:off x="2509203" y="857885"/>
            <a:ext cx="7680960" cy="5760720"/>
          </a:xfrm>
        </p:spPr>
        <p:txBody>
          <a:bodyPr/>
          <a:lstStyle>
            <a:lvl1pPr marL="0" indent="0">
              <a:buNone/>
              <a:defRPr sz="4500"/>
            </a:lvl1pPr>
            <a:lvl2pPr marL="640080" indent="0">
              <a:buNone/>
              <a:defRPr sz="3900"/>
            </a:lvl2pPr>
            <a:lvl3pPr marL="1280160" indent="0">
              <a:buNone/>
              <a:defRPr sz="340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IN"/>
          </a:p>
        </p:txBody>
      </p:sp>
      <p:sp>
        <p:nvSpPr>
          <p:cNvPr id="4" name="Text Placeholder 3"/>
          <p:cNvSpPr>
            <a:spLocks noGrp="1"/>
          </p:cNvSpPr>
          <p:nvPr>
            <p:ph type="body" sz="half" idx="2"/>
          </p:nvPr>
        </p:nvSpPr>
        <p:spPr>
          <a:xfrm>
            <a:off x="2509203" y="7514273"/>
            <a:ext cx="7680960" cy="1126807"/>
          </a:xfrm>
        </p:spPr>
        <p:txBody>
          <a:bodyPr/>
          <a:lstStyle>
            <a:lvl1pPr marL="0" indent="0">
              <a:buNone/>
              <a:defRPr sz="2000"/>
            </a:lvl1pPr>
            <a:lvl2pPr marL="640080" indent="0">
              <a:buNone/>
              <a:defRPr sz="1700"/>
            </a:lvl2pPr>
            <a:lvl3pPr marL="1280160" indent="0">
              <a:buNone/>
              <a:defRPr sz="1400"/>
            </a:lvl3pPr>
            <a:lvl4pPr marL="1920240" indent="0">
              <a:buNone/>
              <a:defRPr sz="1300"/>
            </a:lvl4pPr>
            <a:lvl5pPr marL="2560320" indent="0">
              <a:buNone/>
              <a:defRPr sz="1300"/>
            </a:lvl5pPr>
            <a:lvl6pPr marL="3200400" indent="0">
              <a:buNone/>
              <a:defRPr sz="1300"/>
            </a:lvl6pPr>
            <a:lvl7pPr marL="3840480" indent="0">
              <a:buNone/>
              <a:defRPr sz="1300"/>
            </a:lvl7pPr>
            <a:lvl8pPr marL="4480560" indent="0">
              <a:buNone/>
              <a:defRPr sz="1300"/>
            </a:lvl8pPr>
            <a:lvl9pPr marL="512064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2892A-24A5-4B4B-8387-EBD59ECC851F}" type="datetimeFigureOut">
              <a:rPr lang="en-IN" smtClean="0"/>
              <a:pPr/>
              <a:t>08-10-2021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285351-7647-4C03-97B0-B914A39DB234}" type="slidenum">
              <a:rPr lang="en-IN" smtClean="0"/>
              <a:pPr/>
              <a:t>‹#›</a:t>
            </a:fld>
            <a:endParaRPr lang="en-IN"/>
          </a:p>
        </p:txBody>
      </p:sp>
    </p:spTree>
    <p:extLst>
      <p:ext uri="{BB962C8B-B14F-4D97-AF65-F5344CB8AC3E}">
        <p14:creationId xmlns:p14="http://schemas.microsoft.com/office/powerpoint/2010/main" val="272717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384493"/>
            <a:ext cx="11521440" cy="1600200"/>
          </a:xfrm>
          <a:prstGeom prst="rect">
            <a:avLst/>
          </a:prstGeom>
        </p:spPr>
        <p:txBody>
          <a:bodyPr vert="horz" lIns="128016" tIns="64008" rIns="128016" bIns="64008"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40080" y="2240281"/>
            <a:ext cx="11521440" cy="6336348"/>
          </a:xfrm>
          <a:prstGeom prst="rect">
            <a:avLst/>
          </a:prstGeom>
        </p:spPr>
        <p:txBody>
          <a:bodyPr vert="horz" lIns="128016" tIns="64008" rIns="128016" bIns="6400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40080" y="8898891"/>
            <a:ext cx="2987040" cy="511175"/>
          </a:xfrm>
          <a:prstGeom prst="rect">
            <a:avLst/>
          </a:prstGeom>
        </p:spPr>
        <p:txBody>
          <a:bodyPr vert="horz" lIns="128016" tIns="64008" rIns="128016" bIns="64008" rtlCol="0" anchor="ctr"/>
          <a:lstStyle>
            <a:lvl1pPr algn="l">
              <a:defRPr sz="1700">
                <a:solidFill>
                  <a:schemeClr val="tx1">
                    <a:tint val="75000"/>
                  </a:schemeClr>
                </a:solidFill>
              </a:defRPr>
            </a:lvl1pPr>
          </a:lstStyle>
          <a:p>
            <a:fld id="{D592892A-24A5-4B4B-8387-EBD59ECC851F}" type="datetimeFigureOut">
              <a:rPr lang="en-IN" smtClean="0"/>
              <a:pPr/>
              <a:t>08-10-2021</a:t>
            </a:fld>
            <a:endParaRPr lang="en-IN"/>
          </a:p>
        </p:txBody>
      </p:sp>
      <p:sp>
        <p:nvSpPr>
          <p:cNvPr id="5" name="Footer Placeholder 4"/>
          <p:cNvSpPr>
            <a:spLocks noGrp="1"/>
          </p:cNvSpPr>
          <p:nvPr>
            <p:ph type="ftr" sz="quarter" idx="3"/>
          </p:nvPr>
        </p:nvSpPr>
        <p:spPr>
          <a:xfrm>
            <a:off x="4373880" y="8898891"/>
            <a:ext cx="4053840" cy="511175"/>
          </a:xfrm>
          <a:prstGeom prst="rect">
            <a:avLst/>
          </a:prstGeom>
        </p:spPr>
        <p:txBody>
          <a:bodyPr vert="horz" lIns="128016" tIns="64008" rIns="128016" bIns="64008" rtlCol="0" anchor="ctr"/>
          <a:lstStyle>
            <a:lvl1pPr algn="ctr">
              <a:defRPr sz="17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174480" y="8898891"/>
            <a:ext cx="2987040" cy="511175"/>
          </a:xfrm>
          <a:prstGeom prst="rect">
            <a:avLst/>
          </a:prstGeom>
        </p:spPr>
        <p:txBody>
          <a:bodyPr vert="horz" lIns="128016" tIns="64008" rIns="128016" bIns="64008" rtlCol="0" anchor="ctr"/>
          <a:lstStyle>
            <a:lvl1pPr algn="r">
              <a:defRPr sz="1700">
                <a:solidFill>
                  <a:schemeClr val="tx1">
                    <a:tint val="75000"/>
                  </a:schemeClr>
                </a:solidFill>
              </a:defRPr>
            </a:lvl1pPr>
          </a:lstStyle>
          <a:p>
            <a:fld id="{E1285351-7647-4C03-97B0-B914A39DB234}" type="slidenum">
              <a:rPr lang="en-IN" smtClean="0"/>
              <a:pPr/>
              <a:t>‹#›</a:t>
            </a:fld>
            <a:endParaRPr lang="en-IN"/>
          </a:p>
        </p:txBody>
      </p:sp>
    </p:spTree>
    <p:extLst>
      <p:ext uri="{BB962C8B-B14F-4D97-AF65-F5344CB8AC3E}">
        <p14:creationId xmlns:p14="http://schemas.microsoft.com/office/powerpoint/2010/main" val="2637938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80160" rtl="0" eaLnBrk="1" latinLnBrk="0" hangingPunct="1">
        <a:spcBef>
          <a:spcPct val="0"/>
        </a:spcBef>
        <a:buNone/>
        <a:defRPr sz="6200" kern="1200">
          <a:solidFill>
            <a:schemeClr val="tx1"/>
          </a:solidFill>
          <a:latin typeface="+mj-lt"/>
          <a:ea typeface="+mj-ea"/>
          <a:cs typeface="+mj-cs"/>
        </a:defRPr>
      </a:lvl1pPr>
    </p:titleStyle>
    <p:bodyStyle>
      <a:lvl1pPr marL="480060" indent="-480060" algn="l" defTabSz="1280160" rtl="0" eaLnBrk="1" latinLnBrk="0" hangingPunct="1">
        <a:spcBef>
          <a:spcPct val="20000"/>
        </a:spcBef>
        <a:buFont typeface="Arial" pitchFamily="34" charset="0"/>
        <a:buChar char="•"/>
        <a:defRPr sz="4500" kern="1200">
          <a:solidFill>
            <a:schemeClr val="tx1"/>
          </a:solidFill>
          <a:latin typeface="+mn-lt"/>
          <a:ea typeface="+mn-ea"/>
          <a:cs typeface="+mn-cs"/>
        </a:defRPr>
      </a:lvl1pPr>
      <a:lvl2pPr marL="1040130" indent="-400050" algn="l" defTabSz="1280160" rtl="0" eaLnBrk="1" latinLnBrk="0" hangingPunct="1">
        <a:spcBef>
          <a:spcPct val="20000"/>
        </a:spcBef>
        <a:buFont typeface="Arial" pitchFamily="34" charset="0"/>
        <a:buChar char="–"/>
        <a:defRPr sz="3900" kern="1200">
          <a:solidFill>
            <a:schemeClr val="tx1"/>
          </a:solidFill>
          <a:latin typeface="+mn-lt"/>
          <a:ea typeface="+mn-ea"/>
          <a:cs typeface="+mn-cs"/>
        </a:defRPr>
      </a:lvl2pPr>
      <a:lvl3pPr marL="1600200" indent="-320040" algn="l" defTabSz="1280160"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402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4pPr>
      <a:lvl5pPr marL="288036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5pPr>
      <a:lvl6pPr marL="352044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6052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0060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40680" indent="-320040" algn="l" defTabSz="1280160" rtl="0" eaLnBrk="1" latinLnBrk="0" hangingPunct="1">
        <a:spcBef>
          <a:spcPct val="20000"/>
        </a:spcBef>
        <a:buFont typeface="Arial" pitchFamily="34" charset="0"/>
        <a:buChar char="•"/>
        <a:defRPr sz="2800" kern="1200">
          <a:solidFill>
            <a:schemeClr val="tx1"/>
          </a:solidFill>
          <a:latin typeface="+mn-lt"/>
          <a:ea typeface="+mn-ea"/>
          <a:cs typeface="+mn-cs"/>
        </a:defRPr>
      </a:lvl9pPr>
    </p:bodyStyle>
    <p:otherStyle>
      <a:defPPr>
        <a:defRPr lang="en-US"/>
      </a:defPPr>
      <a:lvl1pPr marL="0" algn="l" defTabSz="1280160" rtl="0" eaLnBrk="1" latinLnBrk="0" hangingPunct="1">
        <a:defRPr sz="2500" kern="1200">
          <a:solidFill>
            <a:schemeClr val="tx1"/>
          </a:solidFill>
          <a:latin typeface="+mn-lt"/>
          <a:ea typeface="+mn-ea"/>
          <a:cs typeface="+mn-cs"/>
        </a:defRPr>
      </a:lvl1pPr>
      <a:lvl2pPr marL="640080" algn="l" defTabSz="1280160" rtl="0" eaLnBrk="1" latinLnBrk="0" hangingPunct="1">
        <a:defRPr sz="2500" kern="1200">
          <a:solidFill>
            <a:schemeClr val="tx1"/>
          </a:solidFill>
          <a:latin typeface="+mn-lt"/>
          <a:ea typeface="+mn-ea"/>
          <a:cs typeface="+mn-cs"/>
        </a:defRPr>
      </a:lvl2pPr>
      <a:lvl3pPr marL="1280160" algn="l" defTabSz="1280160" rtl="0" eaLnBrk="1" latinLnBrk="0" hangingPunct="1">
        <a:defRPr sz="2500" kern="1200">
          <a:solidFill>
            <a:schemeClr val="tx1"/>
          </a:solidFill>
          <a:latin typeface="+mn-lt"/>
          <a:ea typeface="+mn-ea"/>
          <a:cs typeface="+mn-cs"/>
        </a:defRPr>
      </a:lvl3pPr>
      <a:lvl4pPr marL="1920240" algn="l" defTabSz="1280160" rtl="0" eaLnBrk="1" latinLnBrk="0" hangingPunct="1">
        <a:defRPr sz="2500" kern="1200">
          <a:solidFill>
            <a:schemeClr val="tx1"/>
          </a:solidFill>
          <a:latin typeface="+mn-lt"/>
          <a:ea typeface="+mn-ea"/>
          <a:cs typeface="+mn-cs"/>
        </a:defRPr>
      </a:lvl4pPr>
      <a:lvl5pPr marL="2560320" algn="l" defTabSz="1280160" rtl="0" eaLnBrk="1" latinLnBrk="0" hangingPunct="1">
        <a:defRPr sz="2500" kern="1200">
          <a:solidFill>
            <a:schemeClr val="tx1"/>
          </a:solidFill>
          <a:latin typeface="+mn-lt"/>
          <a:ea typeface="+mn-ea"/>
          <a:cs typeface="+mn-cs"/>
        </a:defRPr>
      </a:lvl5pPr>
      <a:lvl6pPr marL="3200400" algn="l" defTabSz="1280160" rtl="0" eaLnBrk="1" latinLnBrk="0" hangingPunct="1">
        <a:defRPr sz="2500" kern="1200">
          <a:solidFill>
            <a:schemeClr val="tx1"/>
          </a:solidFill>
          <a:latin typeface="+mn-lt"/>
          <a:ea typeface="+mn-ea"/>
          <a:cs typeface="+mn-cs"/>
        </a:defRPr>
      </a:lvl6pPr>
      <a:lvl7pPr marL="3840480" algn="l" defTabSz="1280160" rtl="0" eaLnBrk="1" latinLnBrk="0" hangingPunct="1">
        <a:defRPr sz="2500" kern="1200">
          <a:solidFill>
            <a:schemeClr val="tx1"/>
          </a:solidFill>
          <a:latin typeface="+mn-lt"/>
          <a:ea typeface="+mn-ea"/>
          <a:cs typeface="+mn-cs"/>
        </a:defRPr>
      </a:lvl7pPr>
      <a:lvl8pPr marL="4480560" algn="l" defTabSz="1280160" rtl="0" eaLnBrk="1" latinLnBrk="0" hangingPunct="1">
        <a:defRPr sz="2500" kern="1200">
          <a:solidFill>
            <a:schemeClr val="tx1"/>
          </a:solidFill>
          <a:latin typeface="+mn-lt"/>
          <a:ea typeface="+mn-ea"/>
          <a:cs typeface="+mn-cs"/>
        </a:defRPr>
      </a:lvl8pPr>
      <a:lvl9pPr marL="5120640" algn="l" defTabSz="1280160"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scss.tcd.ie/Jeremy.Jones/VivioJS/caches/cache.htm" TargetMode="Externa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hyperlink" Target="http://williamstallings.com/COA/Animation/Links.html"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geeksforgeeks.org/page-replacement-algorithms-in-operating-systems/" TargetMode="External"/><Relationship Id="rId2" Type="http://schemas.openxmlformats.org/officeDocument/2006/relationships/hyperlink" Target="https://upscfever.com/upsc-fever/en/gatecse/en-gatecse-chp168.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igarch.org/wp-content/uploads/2017/03/Welcome-1080x6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40" y="1575538"/>
            <a:ext cx="12902399" cy="8064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117" y="207998"/>
            <a:ext cx="12852717" cy="624786"/>
          </a:xfrm>
          <a:prstGeom prst="rect">
            <a:avLst/>
          </a:prstGeom>
        </p:spPr>
        <p:style>
          <a:lnRef idx="0">
            <a:schemeClr val="accent3"/>
          </a:lnRef>
          <a:fillRef idx="3">
            <a:schemeClr val="accent3"/>
          </a:fillRef>
          <a:effectRef idx="3">
            <a:schemeClr val="accent3"/>
          </a:effectRef>
          <a:fontRef idx="minor">
            <a:schemeClr val="lt1"/>
          </a:fontRef>
        </p:style>
        <p:txBody>
          <a:bodyPr wrap="square" lIns="128016" tIns="64008" rIns="128016" bIns="64008">
            <a:spAutoFit/>
          </a:bodyPr>
          <a:lstStyle/>
          <a:p>
            <a:pPr algn="ctr"/>
            <a:r>
              <a:rPr lang="en-IN" sz="3200" b="1" dirty="0">
                <a:solidFill>
                  <a:srgbClr val="FFFF00"/>
                </a:solidFill>
                <a:latin typeface="Times New Roman" pitchFamily="18" charset="0"/>
                <a:cs typeface="Times New Roman" pitchFamily="18" charset="0"/>
              </a:rPr>
              <a:t>19ECC01 – COMPUTER ARCHITECTURE AND ORGANIZATION </a:t>
            </a:r>
            <a:endParaRPr lang="en-IN" sz="3200"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2221905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3736504" y="1488232"/>
            <a:ext cx="2894318"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buFont typeface="+mj-lt"/>
              <a:buAutoNum type="arabicPeriod"/>
            </a:pPr>
            <a:r>
              <a:rPr lang="en-US" b="1" dirty="0" smtClean="0">
                <a:latin typeface="Times New Roman" pitchFamily="18" charset="0"/>
                <a:cs typeface="Times New Roman" pitchFamily="18" charset="0"/>
              </a:rPr>
              <a:t>Base Addressing</a:t>
            </a:r>
          </a:p>
        </p:txBody>
      </p:sp>
      <p:pic>
        <p:nvPicPr>
          <p:cNvPr id="2050" name="Picture 2"/>
          <p:cNvPicPr>
            <a:picLocks noChangeAspect="1" noChangeArrowheads="1"/>
          </p:cNvPicPr>
          <p:nvPr/>
        </p:nvPicPr>
        <p:blipFill>
          <a:blip r:embed="rId2" cstate="print"/>
          <a:srcRect/>
          <a:stretch>
            <a:fillRect/>
          </a:stretch>
        </p:blipFill>
        <p:spPr bwMode="auto">
          <a:xfrm>
            <a:off x="65448" y="2136304"/>
            <a:ext cx="6047320" cy="460851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2051" name="Picture 3"/>
          <p:cNvPicPr>
            <a:picLocks noChangeAspect="1" noChangeArrowheads="1"/>
          </p:cNvPicPr>
          <p:nvPr/>
        </p:nvPicPr>
        <p:blipFill>
          <a:blip r:embed="rId3" cstate="print"/>
          <a:srcRect/>
          <a:stretch>
            <a:fillRect/>
          </a:stretch>
        </p:blipFill>
        <p:spPr bwMode="auto">
          <a:xfrm>
            <a:off x="323325" y="6960840"/>
            <a:ext cx="2045027" cy="576064"/>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2052" name="Picture 4"/>
          <p:cNvPicPr>
            <a:picLocks noChangeAspect="1" noChangeArrowheads="1"/>
          </p:cNvPicPr>
          <p:nvPr/>
        </p:nvPicPr>
        <p:blipFill>
          <a:blip r:embed="rId4" cstate="print"/>
          <a:srcRect/>
          <a:stretch>
            <a:fillRect/>
          </a:stretch>
        </p:blipFill>
        <p:spPr bwMode="auto">
          <a:xfrm>
            <a:off x="3189488" y="6960840"/>
            <a:ext cx="1574575" cy="576064"/>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2512368" y="6987842"/>
            <a:ext cx="487634" cy="477054"/>
          </a:xfrm>
          <a:prstGeom prst="rect">
            <a:avLst/>
          </a:prstGeom>
          <a:noFill/>
        </p:spPr>
        <p:txBody>
          <a:bodyPr wrap="none" rtlCol="0">
            <a:spAutoFit/>
          </a:bodyPr>
          <a:lstStyle/>
          <a:p>
            <a:r>
              <a:rPr lang="en-US" b="1" dirty="0" smtClean="0">
                <a:latin typeface="Times New Roman" pitchFamily="18" charset="0"/>
                <a:cs typeface="Times New Roman" pitchFamily="18" charset="0"/>
              </a:rPr>
              <a:t>or</a:t>
            </a:r>
            <a:endParaRPr lang="en-US" b="1" dirty="0">
              <a:latin typeface="Times New Roman" pitchFamily="18" charset="0"/>
              <a:cs typeface="Times New Roman" pitchFamily="18" charset="0"/>
            </a:endParaRPr>
          </a:p>
        </p:txBody>
      </p:sp>
      <p:sp>
        <p:nvSpPr>
          <p:cNvPr id="12" name="TextBox 11"/>
          <p:cNvSpPr txBox="1"/>
          <p:nvPr/>
        </p:nvSpPr>
        <p:spPr>
          <a:xfrm>
            <a:off x="6112768" y="2568352"/>
            <a:ext cx="6408712" cy="2015936"/>
          </a:xfrm>
          <a:prstGeom prst="rect">
            <a:avLst/>
          </a:prstGeom>
          <a:noFill/>
        </p:spPr>
        <p:txBody>
          <a:bodyPr wrap="square" rtlCol="0">
            <a:spAutoFit/>
          </a:bodyPr>
          <a:lstStyle/>
          <a:p>
            <a:pPr marL="457200" indent="-457200" algn="just">
              <a:buFont typeface="Wingdings" pitchFamily="2" charset="2"/>
              <a:buChar char="ü"/>
            </a:pPr>
            <a:r>
              <a:rPr lang="en-US" b="1" dirty="0" smtClean="0">
                <a:latin typeface="Times New Roman" pitchFamily="18" charset="0"/>
                <a:cs typeface="Times New Roman" pitchFamily="18" charset="0"/>
              </a:rPr>
              <a:t>B – Base Address </a:t>
            </a:r>
            <a:r>
              <a:rPr lang="en-US" dirty="0" smtClean="0">
                <a:latin typeface="Times New Roman" pitchFamily="18" charset="0"/>
                <a:cs typeface="Times New Roman" pitchFamily="18" charset="0"/>
              </a:rPr>
              <a:t>- Starting Address of the Block</a:t>
            </a:r>
          </a:p>
          <a:p>
            <a:pPr marL="457200" indent="-457200" algn="just">
              <a:buFont typeface="Wingdings" pitchFamily="2" charset="2"/>
              <a:buChar char="ü"/>
            </a:pPr>
            <a:r>
              <a:rPr lang="en-US" b="1" dirty="0" smtClean="0">
                <a:latin typeface="Times New Roman" pitchFamily="18" charset="0"/>
                <a:cs typeface="Times New Roman" pitchFamily="18" charset="0"/>
              </a:rPr>
              <a:t>D - Displacement</a:t>
            </a:r>
          </a:p>
          <a:p>
            <a:pPr marL="457200" indent="-457200" algn="just">
              <a:buFont typeface="Wingdings" pitchFamily="2" charset="2"/>
              <a:buChar char="ü"/>
            </a:pPr>
            <a:r>
              <a:rPr lang="en-US" b="1" dirty="0" smtClean="0">
                <a:latin typeface="Times New Roman" pitchFamily="18" charset="0"/>
                <a:cs typeface="Times New Roman" pitchFamily="18" charset="0"/>
              </a:rPr>
              <a:t>L – Limit Address</a:t>
            </a:r>
            <a:r>
              <a:rPr lang="en-US" dirty="0" smtClean="0">
                <a:latin typeface="Times New Roman" pitchFamily="18" charset="0"/>
                <a:cs typeface="Times New Roman" pitchFamily="18" charset="0"/>
              </a:rPr>
              <a:t> – End of Maximum address of the virtual space</a:t>
            </a:r>
            <a:endParaRPr lang="en-US" dirty="0">
              <a:latin typeface="Times New Roman" pitchFamily="18" charset="0"/>
              <a:cs typeface="Times New Roman" pitchFamily="18" charset="0"/>
            </a:endParaRPr>
          </a:p>
        </p:txBody>
      </p:sp>
      <p:pic>
        <p:nvPicPr>
          <p:cNvPr id="2053" name="Picture 5"/>
          <p:cNvPicPr>
            <a:picLocks noChangeAspect="1" noChangeArrowheads="1"/>
          </p:cNvPicPr>
          <p:nvPr/>
        </p:nvPicPr>
        <p:blipFill>
          <a:blip r:embed="rId5" cstate="print"/>
          <a:srcRect/>
          <a:stretch>
            <a:fillRect/>
          </a:stretch>
        </p:blipFill>
        <p:spPr bwMode="auto">
          <a:xfrm>
            <a:off x="7912968" y="5539311"/>
            <a:ext cx="2448272" cy="1061489"/>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
        <p:nvSpPr>
          <p:cNvPr id="14" name="Rectangle 13"/>
          <p:cNvSpPr/>
          <p:nvPr/>
        </p:nvSpPr>
        <p:spPr>
          <a:xfrm>
            <a:off x="3200400" y="7658561"/>
            <a:ext cx="9321080" cy="12464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Every real address </a:t>
            </a:r>
            <a:r>
              <a:rPr lang="en-US" b="1" dirty="0" err="1" smtClean="0">
                <a:latin typeface="Times New Roman" pitchFamily="18" charset="0"/>
                <a:cs typeface="Times New Roman" pitchFamily="18" charset="0"/>
              </a:rPr>
              <a:t>Ar</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generated by the block is compared to </a:t>
            </a:r>
            <a:r>
              <a:rPr lang="en-US" b="1" dirty="0" err="1" smtClean="0">
                <a:latin typeface="Times New Roman" pitchFamily="18" charset="0"/>
                <a:cs typeface="Times New Roman" pitchFamily="18" charset="0"/>
              </a:rPr>
              <a:t>Bj</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and </a:t>
            </a:r>
            <a:r>
              <a:rPr lang="en-US" b="1" dirty="0" smtClean="0">
                <a:latin typeface="Times New Roman" pitchFamily="18" charset="0"/>
                <a:cs typeface="Times New Roman" pitchFamily="18" charset="0"/>
              </a:rPr>
              <a:t>Li</a:t>
            </a:r>
            <a:r>
              <a:rPr lang="en-US" dirty="0" smtClean="0">
                <a:latin typeface="Times New Roman" pitchFamily="18" charset="0"/>
                <a:cs typeface="Times New Roman" pitchFamily="18" charset="0"/>
              </a:rPr>
              <a:t>; the memory access is completed if and only if the condition is satisfied.</a:t>
            </a:r>
            <a:endParaRPr lang="en-US"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2847510" y="1488232"/>
            <a:ext cx="467230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2. Translation Look Aside Buffer</a:t>
            </a:r>
          </a:p>
        </p:txBody>
      </p:sp>
      <p:pic>
        <p:nvPicPr>
          <p:cNvPr id="3074" name="Picture 2"/>
          <p:cNvPicPr>
            <a:picLocks noChangeAspect="1" noChangeArrowheads="1"/>
          </p:cNvPicPr>
          <p:nvPr/>
        </p:nvPicPr>
        <p:blipFill>
          <a:blip r:embed="rId2" cstate="print"/>
          <a:srcRect/>
          <a:stretch>
            <a:fillRect/>
          </a:stretch>
        </p:blipFill>
        <p:spPr bwMode="auto">
          <a:xfrm>
            <a:off x="1666566" y="2206388"/>
            <a:ext cx="9486762" cy="669866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45756"/>
            <a:ext cx="12521480" cy="712502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b="1" dirty="0" smtClean="0">
                <a:latin typeface="Times New Roman" pitchFamily="18" charset="0"/>
                <a:cs typeface="Times New Roman" pitchFamily="18" charset="0"/>
              </a:rPr>
              <a:t>The input address Av is a virtual address consisting of a (virtual) base address </a:t>
            </a:r>
            <a:r>
              <a:rPr lang="en-US" b="1" dirty="0" err="1" smtClean="0">
                <a:latin typeface="Times New Roman" pitchFamily="18" charset="0"/>
                <a:cs typeface="Times New Roman" pitchFamily="18" charset="0"/>
              </a:rPr>
              <a:t>Bv</a:t>
            </a:r>
            <a:r>
              <a:rPr lang="en-US" b="1" dirty="0" smtClean="0">
                <a:latin typeface="Times New Roman" pitchFamily="18" charset="0"/>
                <a:cs typeface="Times New Roman" pitchFamily="18" charset="0"/>
              </a:rPr>
              <a:t> concatenated with a displacement D. </a:t>
            </a:r>
            <a:r>
              <a:rPr lang="en-US" dirty="0" smtClean="0">
                <a:latin typeface="Times New Roman" pitchFamily="18" charset="0"/>
                <a:cs typeface="Times New Roman" pitchFamily="18" charset="0"/>
              </a:rPr>
              <a:t>Av contains an effective address computed in accordance with some program-defined addressing mode (direct, indirect, indexed, and so on) for the memory item being accessed.</a:t>
            </a:r>
          </a:p>
          <a:p>
            <a:pPr marL="457200" indent="-457200" algn="just">
              <a:buFont typeface="Wingdings" pitchFamily="2" charset="2"/>
              <a:buChar char="Ø"/>
            </a:pPr>
            <a:endParaRPr lang="en-US" dirty="0" smtClean="0">
              <a:latin typeface="Times New Roman" pitchFamily="18" charset="0"/>
              <a:cs typeface="Times New Roman" pitchFamily="18" charset="0"/>
            </a:endParaRPr>
          </a:p>
          <a:p>
            <a:pPr marL="457200" indent="-457200" algn="just">
              <a:buFont typeface="Wingdings" pitchFamily="2" charset="2"/>
              <a:buChar char="Ø"/>
            </a:pPr>
            <a:r>
              <a:rPr lang="en-US" b="1" dirty="0" smtClean="0">
                <a:latin typeface="Times New Roman" pitchFamily="18" charset="0"/>
                <a:cs typeface="Times New Roman" pitchFamily="18" charset="0"/>
              </a:rPr>
              <a:t>The real address BR = f(</a:t>
            </a:r>
            <a:r>
              <a:rPr lang="en-US" b="1" dirty="0" err="1" smtClean="0">
                <a:latin typeface="Times New Roman" pitchFamily="18" charset="0"/>
                <a:cs typeface="Times New Roman" pitchFamily="18" charset="0"/>
              </a:rPr>
              <a:t>Bv</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assigned to </a:t>
            </a:r>
            <a:r>
              <a:rPr lang="en-US" dirty="0" err="1" smtClean="0">
                <a:latin typeface="Times New Roman" pitchFamily="18" charset="0"/>
                <a:cs typeface="Times New Roman" pitchFamily="18" charset="0"/>
              </a:rPr>
              <a:t>Bv</a:t>
            </a:r>
            <a:r>
              <a:rPr lang="en-US" dirty="0" smtClean="0">
                <a:latin typeface="Times New Roman" pitchFamily="18" charset="0"/>
                <a:cs typeface="Times New Roman" pitchFamily="18" charset="0"/>
              </a:rPr>
              <a:t> is stored in a memory map somewhere in the memory system; this map can be quite large. To speed up the mapping process, the memory map is placed in a small high-speed memory in the CPU called a translation look-aside buffer (TLB).</a:t>
            </a:r>
          </a:p>
          <a:p>
            <a:pPr marL="457200" indent="-457200" algn="just">
              <a:buFont typeface="Wingdings" pitchFamily="2" charset="2"/>
              <a:buChar char="Ø"/>
            </a:pPr>
            <a:endParaRPr lang="en-US" dirty="0" smtClean="0">
              <a:latin typeface="Times New Roman" pitchFamily="18" charset="0"/>
              <a:cs typeface="Times New Roman" pitchFamily="18" charset="0"/>
            </a:endParaRPr>
          </a:p>
          <a:p>
            <a:pPr marL="457200" indent="-457200"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TLB's input </a:t>
            </a:r>
            <a:r>
              <a:rPr lang="en-US" dirty="0" smtClean="0">
                <a:latin typeface="Times New Roman" pitchFamily="18" charset="0"/>
                <a:cs typeface="Times New Roman" pitchFamily="18" charset="0"/>
              </a:rPr>
              <a:t>is thus the base-address part </a:t>
            </a:r>
            <a:r>
              <a:rPr lang="en-US" dirty="0" err="1" smtClean="0">
                <a:latin typeface="Times New Roman" pitchFamily="18" charset="0"/>
                <a:cs typeface="Times New Roman" pitchFamily="18" charset="0"/>
              </a:rPr>
              <a:t>Bv</a:t>
            </a:r>
            <a:r>
              <a:rPr lang="en-US" dirty="0" smtClean="0">
                <a:latin typeface="Times New Roman" pitchFamily="18" charset="0"/>
                <a:cs typeface="Times New Roman" pitchFamily="18" charset="0"/>
              </a:rPr>
              <a:t> of Av; its output is the corresponding real base address BR . This address is then concatenated with the D part of Av to obtain the full physical address AR.</a:t>
            </a:r>
          </a:p>
          <a:p>
            <a:pPr marL="457200" indent="-457200" algn="just">
              <a:buFont typeface="Wingdings" pitchFamily="2" charset="2"/>
              <a:buChar char="Ø"/>
            </a:pPr>
            <a:endParaRPr lang="en-US" dirty="0" smtClean="0">
              <a:latin typeface="Times New Roman" pitchFamily="18" charset="0"/>
              <a:cs typeface="Times New Roman" pitchFamily="18" charset="0"/>
            </a:endParaRPr>
          </a:p>
          <a:p>
            <a:pPr marL="457200" indent="-457200" algn="just">
              <a:buFont typeface="Wingdings" pitchFamily="2" charset="2"/>
              <a:buChar char="Ø"/>
            </a:pPr>
            <a:endParaRPr lang="en-US" dirty="0" smtClean="0">
              <a:latin typeface="Times New Roman" pitchFamily="18" charset="0"/>
              <a:cs typeface="Times New Roman" pitchFamily="18" charset="0"/>
            </a:endParaRPr>
          </a:p>
          <a:p>
            <a:pPr marL="457200" indent="-457200" algn="just">
              <a:buFont typeface="Wingdings" pitchFamily="2" charset="2"/>
              <a:buChar char="Ø"/>
            </a:pPr>
            <a:r>
              <a:rPr lang="en-US" dirty="0" smtClean="0">
                <a:latin typeface="Times New Roman" pitchFamily="18" charset="0"/>
                <a:cs typeface="Times New Roman" pitchFamily="18" charset="0"/>
              </a:rPr>
              <a:t>If the virtual address </a:t>
            </a:r>
            <a:r>
              <a:rPr lang="en-US" dirty="0" err="1" smtClean="0">
                <a:latin typeface="Times New Roman" pitchFamily="18" charset="0"/>
                <a:cs typeface="Times New Roman" pitchFamily="18" charset="0"/>
              </a:rPr>
              <a:t>Bv</a:t>
            </a:r>
            <a:r>
              <a:rPr lang="en-US" dirty="0" smtClean="0">
                <a:latin typeface="Times New Roman" pitchFamily="18" charset="0"/>
                <a:cs typeface="Times New Roman" pitchFamily="18" charset="0"/>
              </a:rPr>
              <a:t> is not currently assigned to the TLB, then the part of the memory map that contains </a:t>
            </a:r>
            <a:r>
              <a:rPr lang="en-US" dirty="0" err="1" smtClean="0">
                <a:latin typeface="Times New Roman" pitchFamily="18" charset="0"/>
                <a:cs typeface="Times New Roman" pitchFamily="18" charset="0"/>
              </a:rPr>
              <a:t>Bv</a:t>
            </a:r>
            <a:r>
              <a:rPr lang="en-US" dirty="0" smtClean="0">
                <a:latin typeface="Times New Roman" pitchFamily="18" charset="0"/>
                <a:cs typeface="Times New Roman" pitchFamily="18" charset="0"/>
              </a:rPr>
              <a:t> is first transferred from the external memory into the TLB. For this reason, the TLB is sometimes referred to as an </a:t>
            </a:r>
            <a:r>
              <a:rPr lang="en-US" sz="3200" b="1" dirty="0" smtClean="0">
                <a:latin typeface="Times New Roman" pitchFamily="18" charset="0"/>
                <a:cs typeface="Times New Roman" pitchFamily="18" charset="0"/>
              </a:rPr>
              <a:t>address cache.</a:t>
            </a:r>
            <a:endParaRPr lang="en-US" b="1" dirty="0">
              <a:latin typeface="Times New Roman" pitchFamily="18" charset="0"/>
              <a:cs typeface="Times New Roman" pitchFamily="18" charset="0"/>
            </a:endParaRPr>
          </a:p>
        </p:txBody>
      </p:sp>
      <p:sp>
        <p:nvSpPr>
          <p:cNvPr id="5" name="Rectangle 4"/>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6" name="Rectangle 5"/>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2847510" y="1488232"/>
            <a:ext cx="467230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2. Translation Look Aside Buffer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440512" y="912168"/>
            <a:ext cx="1486304"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Segments</a:t>
            </a:r>
          </a:p>
        </p:txBody>
      </p:sp>
      <p:graphicFrame>
        <p:nvGraphicFramePr>
          <p:cNvPr id="8" name="Table 7"/>
          <p:cNvGraphicFramePr>
            <a:graphicFrameLocks noGrp="1"/>
          </p:cNvGraphicFramePr>
          <p:nvPr/>
        </p:nvGraphicFramePr>
        <p:xfrm>
          <a:off x="496144" y="1920280"/>
          <a:ext cx="2971056" cy="1764196"/>
        </p:xfrm>
        <a:graphic>
          <a:graphicData uri="http://schemas.openxmlformats.org/drawingml/2006/table">
            <a:tbl>
              <a:tblPr firstRow="1" bandRow="1">
                <a:tableStyleId>{5C22544A-7EE6-4342-B048-85BDC9FD1C3A}</a:tableStyleId>
              </a:tblPr>
              <a:tblGrid>
                <a:gridCol w="2971056"/>
              </a:tblGrid>
              <a:tr h="504056">
                <a:tc>
                  <a:txBody>
                    <a:bodyPr/>
                    <a:lstStyle/>
                    <a:p>
                      <a:pPr algn="ctr"/>
                      <a:r>
                        <a:rPr lang="en-US" dirty="0" smtClean="0">
                          <a:latin typeface="Times New Roman" pitchFamily="18" charset="0"/>
                          <a:cs typeface="Times New Roman" pitchFamily="18" charset="0"/>
                        </a:rPr>
                        <a:t>Virtual Memory</a:t>
                      </a:r>
                      <a:endParaRPr lang="en-US" dirty="0">
                        <a:latin typeface="Times New Roman" pitchFamily="18" charset="0"/>
                        <a:cs typeface="Times New Roman" pitchFamily="18" charset="0"/>
                      </a:endParaRPr>
                    </a:p>
                  </a:txBody>
                  <a:tcPr/>
                </a:tc>
              </a:tr>
              <a:tr h="1260140">
                <a:tc>
                  <a:txBody>
                    <a:bodyPr/>
                    <a:lstStyle/>
                    <a:p>
                      <a:pPr algn="ctr"/>
                      <a:endParaRPr lang="en-US" dirty="0">
                        <a:latin typeface="Times New Roman" pitchFamily="18" charset="0"/>
                        <a:cs typeface="Times New Roman" pitchFamily="18" charset="0"/>
                      </a:endParaRPr>
                    </a:p>
                  </a:txBody>
                  <a:tcPr/>
                </a:tc>
              </a:tr>
            </a:tbl>
          </a:graphicData>
        </a:graphic>
      </p:graphicFrame>
      <p:graphicFrame>
        <p:nvGraphicFramePr>
          <p:cNvPr id="10" name="Table 9"/>
          <p:cNvGraphicFramePr>
            <a:graphicFrameLocks noGrp="1"/>
          </p:cNvGraphicFramePr>
          <p:nvPr/>
        </p:nvGraphicFramePr>
        <p:xfrm>
          <a:off x="4888632" y="1920280"/>
          <a:ext cx="1800200" cy="1889760"/>
        </p:xfrm>
        <a:graphic>
          <a:graphicData uri="http://schemas.openxmlformats.org/drawingml/2006/table">
            <a:tbl>
              <a:tblPr firstRow="1" bandRow="1">
                <a:tableStyleId>{5C22544A-7EE6-4342-B048-85BDC9FD1C3A}</a:tableStyleId>
              </a:tblPr>
              <a:tblGrid>
                <a:gridCol w="1800200"/>
              </a:tblGrid>
              <a:tr h="370840">
                <a:tc>
                  <a:txBody>
                    <a:bodyPr/>
                    <a:lstStyle/>
                    <a:p>
                      <a:pPr algn="ctr"/>
                      <a:r>
                        <a:rPr lang="en-US" b="1" dirty="0" smtClean="0">
                          <a:latin typeface="Times New Roman" pitchFamily="18" charset="0"/>
                          <a:cs typeface="Times New Roman" pitchFamily="18" charset="0"/>
                        </a:rPr>
                        <a:t>Segments</a:t>
                      </a:r>
                      <a:endParaRPr lang="en-US" b="1" dirty="0">
                        <a:latin typeface="Times New Roman" pitchFamily="18" charset="0"/>
                        <a:cs typeface="Times New Roman" pitchFamily="18" charset="0"/>
                      </a:endParaRPr>
                    </a:p>
                  </a:txBody>
                  <a:tcPr/>
                </a:tc>
              </a:tr>
              <a:tr h="370840">
                <a:tc>
                  <a:txBody>
                    <a:bodyPr/>
                    <a:lstStyle/>
                    <a:p>
                      <a:pPr algn="ctr"/>
                      <a:r>
                        <a:rPr lang="en-US" b="1" dirty="0" smtClean="0">
                          <a:latin typeface="Times New Roman" pitchFamily="18" charset="0"/>
                          <a:cs typeface="Times New Roman" pitchFamily="18" charset="0"/>
                        </a:rPr>
                        <a:t>S1</a:t>
                      </a:r>
                      <a:endParaRPr lang="en-US" b="1" dirty="0">
                        <a:latin typeface="Times New Roman" pitchFamily="18" charset="0"/>
                        <a:cs typeface="Times New Roman" pitchFamily="18" charset="0"/>
                      </a:endParaRPr>
                    </a:p>
                  </a:txBody>
                  <a:tcPr/>
                </a:tc>
              </a:tr>
              <a:tr h="370840">
                <a:tc>
                  <a:txBody>
                    <a:bodyPr/>
                    <a:lstStyle/>
                    <a:p>
                      <a:pPr algn="ctr"/>
                      <a:r>
                        <a:rPr lang="en-US" b="1" dirty="0" smtClean="0">
                          <a:latin typeface="Times New Roman" pitchFamily="18" charset="0"/>
                          <a:cs typeface="Times New Roman" pitchFamily="18" charset="0"/>
                        </a:rPr>
                        <a:t>S2</a:t>
                      </a:r>
                      <a:endParaRPr lang="en-US" b="1" dirty="0">
                        <a:latin typeface="Times New Roman" pitchFamily="18" charset="0"/>
                        <a:cs typeface="Times New Roman" pitchFamily="18" charset="0"/>
                      </a:endParaRPr>
                    </a:p>
                  </a:txBody>
                  <a:tcPr/>
                </a:tc>
              </a:tr>
              <a:tr h="370840">
                <a:tc>
                  <a:txBody>
                    <a:bodyPr/>
                    <a:lstStyle/>
                    <a:p>
                      <a:pPr algn="ctr"/>
                      <a:r>
                        <a:rPr lang="en-US" b="1" dirty="0" smtClean="0">
                          <a:latin typeface="Times New Roman" pitchFamily="18" charset="0"/>
                          <a:cs typeface="Times New Roman" pitchFamily="18" charset="0"/>
                        </a:rPr>
                        <a:t>S3</a:t>
                      </a:r>
                      <a:endParaRPr lang="en-US" b="1" dirty="0">
                        <a:latin typeface="Times New Roman" pitchFamily="18" charset="0"/>
                        <a:cs typeface="Times New Roman" pitchFamily="18" charset="0"/>
                      </a:endParaRPr>
                    </a:p>
                  </a:txBody>
                  <a:tcPr/>
                </a:tc>
              </a:tr>
            </a:tbl>
          </a:graphicData>
        </a:graphic>
      </p:graphicFrame>
      <p:graphicFrame>
        <p:nvGraphicFramePr>
          <p:cNvPr id="11" name="Table 10"/>
          <p:cNvGraphicFramePr>
            <a:graphicFrameLocks noGrp="1"/>
          </p:cNvGraphicFramePr>
          <p:nvPr/>
        </p:nvGraphicFramePr>
        <p:xfrm>
          <a:off x="8345016" y="1992288"/>
          <a:ext cx="1746920" cy="1889760"/>
        </p:xfrm>
        <a:graphic>
          <a:graphicData uri="http://schemas.openxmlformats.org/drawingml/2006/table">
            <a:tbl>
              <a:tblPr firstRow="1" bandRow="1">
                <a:tableStyleId>{5C22544A-7EE6-4342-B048-85BDC9FD1C3A}</a:tableStyleId>
              </a:tblPr>
              <a:tblGrid>
                <a:gridCol w="1746920"/>
              </a:tblGrid>
              <a:tr h="370840">
                <a:tc>
                  <a:txBody>
                    <a:bodyPr/>
                    <a:lstStyle/>
                    <a:p>
                      <a:pPr algn="ctr"/>
                      <a:r>
                        <a:rPr lang="en-US" b="1" dirty="0" smtClean="0">
                          <a:latin typeface="Times New Roman" pitchFamily="18" charset="0"/>
                          <a:cs typeface="Times New Roman" pitchFamily="18" charset="0"/>
                        </a:rPr>
                        <a:t>Pages</a:t>
                      </a:r>
                      <a:endParaRPr lang="en-US" b="1" dirty="0">
                        <a:latin typeface="Times New Roman" pitchFamily="18" charset="0"/>
                        <a:cs typeface="Times New Roman" pitchFamily="18" charset="0"/>
                      </a:endParaRPr>
                    </a:p>
                  </a:txBody>
                  <a:tcPr/>
                </a:tc>
              </a:tr>
              <a:tr h="370840">
                <a:tc>
                  <a:txBody>
                    <a:bodyPr/>
                    <a:lstStyle/>
                    <a:p>
                      <a:pPr algn="ctr"/>
                      <a:r>
                        <a:rPr lang="en-US" b="1" dirty="0" smtClean="0">
                          <a:latin typeface="Times New Roman" pitchFamily="18" charset="0"/>
                          <a:cs typeface="Times New Roman" pitchFamily="18" charset="0"/>
                        </a:rPr>
                        <a:t>P1</a:t>
                      </a:r>
                      <a:endParaRPr lang="en-US" b="1" dirty="0">
                        <a:latin typeface="Times New Roman" pitchFamily="18" charset="0"/>
                        <a:cs typeface="Times New Roman" pitchFamily="18" charset="0"/>
                      </a:endParaRPr>
                    </a:p>
                  </a:txBody>
                  <a:tcPr/>
                </a:tc>
              </a:tr>
              <a:tr h="370840">
                <a:tc>
                  <a:txBody>
                    <a:bodyPr/>
                    <a:lstStyle/>
                    <a:p>
                      <a:pPr algn="ctr"/>
                      <a:r>
                        <a:rPr lang="en-US" b="1" dirty="0" smtClean="0">
                          <a:latin typeface="Times New Roman" pitchFamily="18" charset="0"/>
                          <a:cs typeface="Times New Roman" pitchFamily="18" charset="0"/>
                        </a:rPr>
                        <a:t>P2</a:t>
                      </a:r>
                      <a:endParaRPr lang="en-US" b="1" dirty="0">
                        <a:latin typeface="Times New Roman" pitchFamily="18" charset="0"/>
                        <a:cs typeface="Times New Roman" pitchFamily="18" charset="0"/>
                      </a:endParaRPr>
                    </a:p>
                  </a:txBody>
                  <a:tcPr/>
                </a:tc>
              </a:tr>
              <a:tr h="370840">
                <a:tc>
                  <a:txBody>
                    <a:bodyPr/>
                    <a:lstStyle/>
                    <a:p>
                      <a:pPr algn="ctr"/>
                      <a:r>
                        <a:rPr lang="en-US" b="1" dirty="0" smtClean="0">
                          <a:latin typeface="Times New Roman" pitchFamily="18" charset="0"/>
                          <a:cs typeface="Times New Roman" pitchFamily="18" charset="0"/>
                        </a:rPr>
                        <a:t>P3</a:t>
                      </a:r>
                      <a:endParaRPr lang="en-US" b="1" dirty="0">
                        <a:latin typeface="Times New Roman" pitchFamily="18" charset="0"/>
                        <a:cs typeface="Times New Roman" pitchFamily="18" charset="0"/>
                      </a:endParaRPr>
                    </a:p>
                  </a:txBody>
                  <a:tcPr/>
                </a:tc>
              </a:tr>
            </a:tbl>
          </a:graphicData>
        </a:graphic>
      </p:graphicFrame>
      <p:sp>
        <p:nvSpPr>
          <p:cNvPr id="12" name="Right Arrow 11"/>
          <p:cNvSpPr/>
          <p:nvPr/>
        </p:nvSpPr>
        <p:spPr>
          <a:xfrm>
            <a:off x="3736504" y="2640360"/>
            <a:ext cx="978408"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ight Arrow 12"/>
          <p:cNvSpPr/>
          <p:nvPr/>
        </p:nvSpPr>
        <p:spPr>
          <a:xfrm>
            <a:off x="7048872" y="2659784"/>
            <a:ext cx="978408"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TextBox 14"/>
          <p:cNvSpPr txBox="1"/>
          <p:nvPr/>
        </p:nvSpPr>
        <p:spPr>
          <a:xfrm>
            <a:off x="695021" y="1344216"/>
            <a:ext cx="2582758" cy="477054"/>
          </a:xfrm>
          <a:prstGeom prst="rect">
            <a:avLst/>
          </a:prstGeom>
          <a:noFill/>
        </p:spPr>
        <p:txBody>
          <a:bodyPr wrap="none" rtlCol="0">
            <a:spAutoFit/>
          </a:bodyPr>
          <a:lstStyle/>
          <a:p>
            <a:pPr algn="ctr"/>
            <a:r>
              <a:rPr lang="en-US" b="1" dirty="0" smtClean="0">
                <a:latin typeface="Times New Roman" pitchFamily="18" charset="0"/>
                <a:cs typeface="Times New Roman" pitchFamily="18" charset="0"/>
              </a:rPr>
              <a:t>Physical Memory</a:t>
            </a:r>
            <a:endParaRPr lang="en-US" b="1" dirty="0">
              <a:latin typeface="Times New Roman" pitchFamily="18" charset="0"/>
              <a:cs typeface="Times New Roman" pitchFamily="18" charset="0"/>
            </a:endParaRPr>
          </a:p>
        </p:txBody>
      </p:sp>
      <p:sp>
        <p:nvSpPr>
          <p:cNvPr id="16" name="TextBox 15"/>
          <p:cNvSpPr txBox="1"/>
          <p:nvPr/>
        </p:nvSpPr>
        <p:spPr>
          <a:xfrm>
            <a:off x="4039884" y="1416224"/>
            <a:ext cx="3579250" cy="477054"/>
          </a:xfrm>
          <a:prstGeom prst="rect">
            <a:avLst/>
          </a:prstGeom>
          <a:noFill/>
        </p:spPr>
        <p:txBody>
          <a:bodyPr wrap="none" rtlCol="0">
            <a:spAutoFit/>
          </a:bodyPr>
          <a:lstStyle/>
          <a:p>
            <a:pPr algn="ctr"/>
            <a:r>
              <a:rPr lang="en-US" b="1" dirty="0" smtClean="0">
                <a:latin typeface="Times New Roman" pitchFamily="18" charset="0"/>
                <a:cs typeface="Times New Roman" pitchFamily="18" charset="0"/>
              </a:rPr>
              <a:t>Segments (Variable Size)</a:t>
            </a:r>
            <a:endParaRPr lang="en-US" b="1" dirty="0">
              <a:latin typeface="Times New Roman" pitchFamily="18" charset="0"/>
              <a:cs typeface="Times New Roman" pitchFamily="18" charset="0"/>
            </a:endParaRPr>
          </a:p>
        </p:txBody>
      </p:sp>
      <p:sp>
        <p:nvSpPr>
          <p:cNvPr id="17" name="TextBox 16"/>
          <p:cNvSpPr txBox="1"/>
          <p:nvPr/>
        </p:nvSpPr>
        <p:spPr>
          <a:xfrm>
            <a:off x="7770339" y="1416224"/>
            <a:ext cx="2662909" cy="477054"/>
          </a:xfrm>
          <a:prstGeom prst="rect">
            <a:avLst/>
          </a:prstGeom>
          <a:noFill/>
        </p:spPr>
        <p:txBody>
          <a:bodyPr wrap="none" rtlCol="0">
            <a:spAutoFit/>
          </a:bodyPr>
          <a:lstStyle/>
          <a:p>
            <a:pPr algn="ctr"/>
            <a:r>
              <a:rPr lang="en-US" b="1" dirty="0" smtClean="0">
                <a:latin typeface="Times New Roman" pitchFamily="18" charset="0"/>
                <a:cs typeface="Times New Roman" pitchFamily="18" charset="0"/>
              </a:rPr>
              <a:t>Pages (Fixed Size)</a:t>
            </a:r>
            <a:endParaRPr lang="en-US" b="1" dirty="0">
              <a:latin typeface="Times New Roman" pitchFamily="18" charset="0"/>
              <a:cs typeface="Times New Roman" pitchFamily="18" charset="0"/>
            </a:endParaRPr>
          </a:p>
        </p:txBody>
      </p:sp>
      <p:sp>
        <p:nvSpPr>
          <p:cNvPr id="18" name="Rectangle 17"/>
          <p:cNvSpPr/>
          <p:nvPr/>
        </p:nvSpPr>
        <p:spPr>
          <a:xfrm>
            <a:off x="0" y="4296832"/>
            <a:ext cx="12801600" cy="181588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Formally, a segment is a set of logically related, contiguous words; A word in a segment is referred to by specifying a base address—the segment address—and a displacement within the segment.</a:t>
            </a:r>
          </a:p>
          <a:p>
            <a:pPr marL="457200" indent="-457200" algn="just">
              <a:buFont typeface="Wingdings" pitchFamily="2" charset="2"/>
              <a:buChar char="Ø"/>
            </a:pPr>
            <a:r>
              <a:rPr lang="en-US" sz="2800" dirty="0" smtClean="0">
                <a:latin typeface="Times New Roman" pitchFamily="18" charset="0"/>
                <a:cs typeface="Times New Roman" pitchFamily="18" charset="0"/>
              </a:rPr>
              <a:t> A program and its data can be viewed as a collection of linked segments.</a:t>
            </a:r>
            <a:endParaRPr lang="en-US" sz="2800" dirty="0">
              <a:latin typeface="Times New Roman" pitchFamily="18" charset="0"/>
              <a:cs typeface="Times New Roman" pitchFamily="18" charset="0"/>
            </a:endParaRPr>
          </a:p>
        </p:txBody>
      </p:sp>
      <p:sp>
        <p:nvSpPr>
          <p:cNvPr id="19" name="Rectangle 18"/>
          <p:cNvSpPr/>
          <p:nvPr/>
        </p:nvSpPr>
        <p:spPr>
          <a:xfrm>
            <a:off x="0" y="6313056"/>
            <a:ext cx="12801600"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Some computers have a memory management technique that allocates main memory by M</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 segments alone. When a segment not currently resident in M</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 is required, the entire segment is transferred from secondary memory M</a:t>
            </a:r>
            <a:r>
              <a:rPr lang="en-US" sz="2800" baseline="-25000" dirty="0" smtClean="0">
                <a:latin typeface="Times New Roman" pitchFamily="18" charset="0"/>
                <a:cs typeface="Times New Roman" pitchFamily="18" charset="0"/>
              </a:rPr>
              <a:t>2</a:t>
            </a:r>
            <a:r>
              <a:rPr lang="en-US" sz="2800" dirty="0" smtClean="0">
                <a:latin typeface="Times New Roman" pitchFamily="18" charset="0"/>
                <a:cs typeface="Times New Roman" pitchFamily="18" charset="0"/>
              </a:rPr>
              <a:t>. </a:t>
            </a:r>
          </a:p>
          <a:p>
            <a:pPr marL="457200" indent="-457200" algn="just">
              <a:buFont typeface="Wingdings" pitchFamily="2" charset="2"/>
              <a:buChar char="Ø"/>
            </a:pPr>
            <a:r>
              <a:rPr lang="en-US" sz="2800" dirty="0" smtClean="0">
                <a:latin typeface="Times New Roman" pitchFamily="18" charset="0"/>
                <a:cs typeface="Times New Roman" pitchFamily="18" charset="0"/>
              </a:rPr>
              <a:t>The physical addresses assigned to the segments are kept in a memory map called a </a:t>
            </a:r>
            <a:r>
              <a:rPr lang="en-US" sz="2800" b="1" dirty="0" smtClean="0">
                <a:latin typeface="Times New Roman" pitchFamily="18" charset="0"/>
                <a:cs typeface="Times New Roman" pitchFamily="18" charset="0"/>
              </a:rPr>
              <a:t>segment table</a:t>
            </a:r>
            <a:endParaRPr lang="en-US" sz="2800" b="1"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440512" y="1083186"/>
            <a:ext cx="1486304"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Segments</a:t>
            </a:r>
          </a:p>
        </p:txBody>
      </p:sp>
      <p:pic>
        <p:nvPicPr>
          <p:cNvPr id="7" name="Picture 2"/>
          <p:cNvPicPr>
            <a:picLocks noChangeAspect="1" noChangeArrowheads="1"/>
          </p:cNvPicPr>
          <p:nvPr/>
        </p:nvPicPr>
        <p:blipFill>
          <a:blip r:embed="rId2" cstate="print"/>
          <a:srcRect/>
          <a:stretch>
            <a:fillRect/>
          </a:stretch>
        </p:blipFill>
        <p:spPr bwMode="auto">
          <a:xfrm>
            <a:off x="784176" y="1776264"/>
            <a:ext cx="11216161" cy="216024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5122" name="Picture 2"/>
          <p:cNvPicPr>
            <a:picLocks noChangeAspect="1" noChangeArrowheads="1"/>
          </p:cNvPicPr>
          <p:nvPr/>
        </p:nvPicPr>
        <p:blipFill>
          <a:blip r:embed="rId3" cstate="print"/>
          <a:srcRect/>
          <a:stretch>
            <a:fillRect/>
          </a:stretch>
        </p:blipFill>
        <p:spPr bwMode="auto">
          <a:xfrm>
            <a:off x="184848" y="4368552"/>
            <a:ext cx="12336632" cy="2592288"/>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699397" y="1083186"/>
            <a:ext cx="96853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Pages</a:t>
            </a:r>
          </a:p>
        </p:txBody>
      </p:sp>
      <p:sp>
        <p:nvSpPr>
          <p:cNvPr id="7" name="Rectangle 6"/>
          <p:cNvSpPr/>
          <p:nvPr/>
        </p:nvSpPr>
        <p:spPr>
          <a:xfrm>
            <a:off x="216024" y="1848272"/>
            <a:ext cx="12449472"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A page is a fixed-length block that can be assigned to fixed regions of physical memory called page frames. The chief advantage of paging is that data transfer between memory levels is simplified: an incoming page can be assigned to any available page frame.</a:t>
            </a:r>
          </a:p>
          <a:p>
            <a:pPr marL="457200" indent="-457200" algn="just">
              <a:buFont typeface="Wingdings" pitchFamily="2" charset="2"/>
              <a:buChar char="v"/>
            </a:pPr>
            <a:r>
              <a:rPr lang="en-US" dirty="0" smtClean="0">
                <a:latin typeface="Times New Roman" pitchFamily="18" charset="0"/>
                <a:cs typeface="Times New Roman" pitchFamily="18" charset="0"/>
              </a:rPr>
              <a:t>Each virtual address consists of two parts: </a:t>
            </a:r>
            <a:r>
              <a:rPr lang="en-US" b="1" dirty="0" smtClean="0">
                <a:latin typeface="Times New Roman" pitchFamily="18" charset="0"/>
                <a:cs typeface="Times New Roman" pitchFamily="18" charset="0"/>
              </a:rPr>
              <a:t>a page address and a displacement. </a:t>
            </a:r>
            <a:r>
              <a:rPr lang="en-US" dirty="0" smtClean="0">
                <a:latin typeface="Times New Roman" pitchFamily="18" charset="0"/>
                <a:cs typeface="Times New Roman" pitchFamily="18" charset="0"/>
              </a:rPr>
              <a:t>The memory map, now referred to as a </a:t>
            </a:r>
            <a:r>
              <a:rPr lang="en-US" b="1" i="1" dirty="0" smtClean="0">
                <a:latin typeface="Times New Roman" pitchFamily="18" charset="0"/>
                <a:cs typeface="Times New Roman" pitchFamily="18" charset="0"/>
              </a:rPr>
              <a:t>page table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1798416" y="4152528"/>
            <a:ext cx="9498928" cy="230425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4465590" y="6240760"/>
            <a:ext cx="4152099" cy="477054"/>
          </a:xfrm>
          <a:prstGeom prst="rect">
            <a:avLst/>
          </a:prstGeom>
        </p:spPr>
        <p:txBody>
          <a:bodyPr wrap="none">
            <a:spAutoFit/>
          </a:bodyPr>
          <a:lstStyle/>
          <a:p>
            <a:r>
              <a:rPr lang="en-US" b="1" dirty="0" smtClean="0">
                <a:latin typeface="Times New Roman" pitchFamily="18" charset="0"/>
                <a:cs typeface="Times New Roman" pitchFamily="18" charset="0"/>
              </a:rPr>
              <a:t>Organization of a page table.</a:t>
            </a:r>
            <a:endParaRPr lang="en-US" b="1" dirty="0">
              <a:latin typeface="Times New Roman" pitchFamily="18" charset="0"/>
              <a:cs typeface="Times New Roman" pitchFamily="18" charset="0"/>
            </a:endParaRPr>
          </a:p>
        </p:txBody>
      </p:sp>
      <p:sp>
        <p:nvSpPr>
          <p:cNvPr id="10" name="Rectangle 9"/>
          <p:cNvSpPr/>
          <p:nvPr/>
        </p:nvSpPr>
        <p:spPr>
          <a:xfrm>
            <a:off x="152400" y="6960840"/>
            <a:ext cx="2308774"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Fragmentation</a:t>
            </a:r>
          </a:p>
        </p:txBody>
      </p:sp>
      <p:sp>
        <p:nvSpPr>
          <p:cNvPr id="11" name="Rectangle 10"/>
          <p:cNvSpPr/>
          <p:nvPr/>
        </p:nvSpPr>
        <p:spPr>
          <a:xfrm>
            <a:off x="208112" y="7730569"/>
            <a:ext cx="12449472" cy="12464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Unused spaces in the Physical or Main memory which is segmented.</a:t>
            </a:r>
          </a:p>
          <a:p>
            <a:pPr marL="457200" indent="-457200" algn="just">
              <a:buFont typeface="+mj-lt"/>
              <a:buAutoNum type="arabicPeriod"/>
            </a:pPr>
            <a:r>
              <a:rPr lang="en-US" b="1" dirty="0" smtClean="0">
                <a:latin typeface="Times New Roman" pitchFamily="18" charset="0"/>
                <a:cs typeface="Times New Roman" pitchFamily="18" charset="0"/>
              </a:rPr>
              <a:t>External Fragmentation: </a:t>
            </a:r>
            <a:r>
              <a:rPr lang="en-US" dirty="0" smtClean="0">
                <a:latin typeface="Times New Roman" pitchFamily="18" charset="0"/>
                <a:cs typeface="Times New Roman" pitchFamily="18" charset="0"/>
              </a:rPr>
              <a:t>Unused spaces between the occupied pages in segment</a:t>
            </a:r>
          </a:p>
          <a:p>
            <a:pPr marL="457200" indent="-457200" algn="just">
              <a:buFont typeface="+mj-lt"/>
              <a:buAutoNum type="arabicPeriod"/>
            </a:pPr>
            <a:r>
              <a:rPr lang="en-US" b="1" dirty="0" smtClean="0">
                <a:latin typeface="Times New Roman" pitchFamily="18" charset="0"/>
                <a:cs typeface="Times New Roman" pitchFamily="18" charset="0"/>
              </a:rPr>
              <a:t>Internal Fragmentation: </a:t>
            </a:r>
            <a:r>
              <a:rPr lang="en-US" dirty="0" smtClean="0">
                <a:latin typeface="Times New Roman" pitchFamily="18" charset="0"/>
                <a:cs typeface="Times New Roman" pitchFamily="18" charset="0"/>
              </a:rPr>
              <a:t>Unusable space within a partially filled page</a:t>
            </a:r>
            <a:endParaRPr lang="en-US"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251615" y="795154"/>
            <a:ext cx="8045729"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3. Two-stage address translation with segments and pages</a:t>
            </a:r>
          </a:p>
        </p:txBody>
      </p:sp>
      <p:pic>
        <p:nvPicPr>
          <p:cNvPr id="7170" name="Picture 2"/>
          <p:cNvPicPr>
            <a:picLocks noChangeAspect="1" noChangeArrowheads="1"/>
          </p:cNvPicPr>
          <p:nvPr/>
        </p:nvPicPr>
        <p:blipFill>
          <a:blip r:embed="rId2" cstate="print"/>
          <a:srcRect/>
          <a:stretch>
            <a:fillRect/>
          </a:stretch>
        </p:blipFill>
        <p:spPr bwMode="auto">
          <a:xfrm>
            <a:off x="3273871" y="1422970"/>
            <a:ext cx="7591425" cy="805815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120" y="1939146"/>
            <a:ext cx="12169352" cy="569386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dirty="0" smtClean="0">
                <a:latin typeface="Times New Roman" pitchFamily="18" charset="0"/>
                <a:cs typeface="Times New Roman" pitchFamily="18" charset="0"/>
              </a:rPr>
              <a:t>When segmentation is used with paging, a virtual address has three components: </a:t>
            </a:r>
            <a:r>
              <a:rPr lang="en-US" sz="2800" b="1" dirty="0" smtClean="0">
                <a:latin typeface="Times New Roman" pitchFamily="18" charset="0"/>
                <a:cs typeface="Times New Roman" pitchFamily="18" charset="0"/>
              </a:rPr>
              <a:t>a segment index SI, a page index PI, and a displacement (offset) D. </a:t>
            </a:r>
          </a:p>
          <a:p>
            <a:pPr marL="457200" indent="-457200" algn="just">
              <a:buFont typeface="Wingdings" pitchFamily="2" charset="2"/>
              <a:buChar char="Ø"/>
            </a:pPr>
            <a:r>
              <a:rPr lang="en-US" sz="2800" dirty="0" smtClean="0">
                <a:latin typeface="Times New Roman" pitchFamily="18" charset="0"/>
                <a:cs typeface="Times New Roman" pitchFamily="18" charset="0"/>
              </a:rPr>
              <a:t>The memory map then consists of one or more segment tables and page tables.</a:t>
            </a:r>
          </a:p>
          <a:p>
            <a:pPr marL="457200" indent="-457200" algn="just">
              <a:buFont typeface="Wingdings" pitchFamily="2" charset="2"/>
              <a:buChar char="Ø"/>
            </a:pPr>
            <a:endParaRPr lang="en-US" sz="2800" dirty="0" smtClean="0">
              <a:latin typeface="Times New Roman" pitchFamily="18" charset="0"/>
              <a:cs typeface="Times New Roman" pitchFamily="18" charset="0"/>
            </a:endParaRPr>
          </a:p>
          <a:p>
            <a:pPr marL="457200" indent="-457200" algn="just">
              <a:buFont typeface="Wingdings" pitchFamily="2" charset="2"/>
              <a:buChar char="Ø"/>
            </a:pPr>
            <a:r>
              <a:rPr lang="en-US" sz="2800" dirty="0" smtClean="0">
                <a:latin typeface="Times New Roman" pitchFamily="18" charset="0"/>
                <a:cs typeface="Times New Roman" pitchFamily="18" charset="0"/>
              </a:rPr>
              <a:t>The TLBs serve as fast caches for the memory maps. Every virtual address Av generated by a program goes through a two-stage translation process. </a:t>
            </a:r>
          </a:p>
          <a:p>
            <a:pPr marL="457200" indent="-457200" algn="just">
              <a:buFont typeface="Wingdings" pitchFamily="2" charset="2"/>
              <a:buChar char="Ø"/>
            </a:pPr>
            <a:r>
              <a:rPr lang="en-US" sz="2800" b="1" dirty="0" smtClean="0">
                <a:latin typeface="Times New Roman" pitchFamily="18" charset="0"/>
                <a:cs typeface="Times New Roman" pitchFamily="18" charset="0"/>
              </a:rPr>
              <a:t>First, </a:t>
            </a:r>
            <a:r>
              <a:rPr lang="en-US" sz="2800" dirty="0" smtClean="0">
                <a:latin typeface="Times New Roman" pitchFamily="18" charset="0"/>
                <a:cs typeface="Times New Roman" pitchFamily="18" charset="0"/>
              </a:rPr>
              <a:t>the segment index SI is used to read the current segment table to obtain the base address PB of the required page table. </a:t>
            </a:r>
          </a:p>
          <a:p>
            <a:pPr marL="457200" indent="-457200" algn="just">
              <a:buFont typeface="Wingdings" pitchFamily="2" charset="2"/>
              <a:buChar char="Ø"/>
            </a:pPr>
            <a:r>
              <a:rPr lang="en-US" sz="2800" dirty="0" smtClean="0">
                <a:latin typeface="Times New Roman" pitchFamily="18" charset="0"/>
                <a:cs typeface="Times New Roman" pitchFamily="18" charset="0"/>
              </a:rPr>
              <a:t>This base address is combined with the base index PI (which is just a displacement within the page table) to produce a page address, which is then used to access a page table. </a:t>
            </a:r>
          </a:p>
          <a:p>
            <a:pPr marL="457200" indent="-457200" algn="just">
              <a:buFont typeface="Wingdings" pitchFamily="2" charset="2"/>
              <a:buChar char="Ø"/>
            </a:pPr>
            <a:r>
              <a:rPr lang="en-US" sz="2800" dirty="0" smtClean="0">
                <a:latin typeface="Times New Roman" pitchFamily="18" charset="0"/>
                <a:cs typeface="Times New Roman" pitchFamily="18" charset="0"/>
              </a:rPr>
              <a:t>The result is a real page address, that is, a page frame number, which can be combined with the displacement part D of Av to give the final (real) address A</a:t>
            </a:r>
            <a:r>
              <a:rPr lang="en-US" sz="2800" baseline="-25000" dirty="0" smtClean="0">
                <a:latin typeface="Times New Roman" pitchFamily="18" charset="0"/>
                <a:cs typeface="Times New Roman" pitchFamily="18" charset="0"/>
              </a:rPr>
              <a:t>R</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5" name="Rectangle 4"/>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6" name="Rectangle 5"/>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3251615" y="1371218"/>
            <a:ext cx="8045729"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3. Two-stage address translation with segments and pages</a:t>
            </a:r>
          </a:p>
        </p:txBody>
      </p:sp>
      <p:pic>
        <p:nvPicPr>
          <p:cNvPr id="8194" name="Picture 2"/>
          <p:cNvPicPr>
            <a:picLocks noChangeAspect="1" noChangeArrowheads="1"/>
          </p:cNvPicPr>
          <p:nvPr/>
        </p:nvPicPr>
        <p:blipFill>
          <a:blip r:embed="rId2" cstate="print"/>
          <a:srcRect/>
          <a:stretch>
            <a:fillRect/>
          </a:stretch>
        </p:blipFill>
        <p:spPr bwMode="auto">
          <a:xfrm>
            <a:off x="1648272" y="8256984"/>
            <a:ext cx="9727707" cy="613023"/>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284154" y="1371218"/>
            <a:ext cx="147668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Page Size</a:t>
            </a:r>
          </a:p>
        </p:txBody>
      </p:sp>
      <p:sp>
        <p:nvSpPr>
          <p:cNvPr id="7" name="Rectangle 6"/>
          <p:cNvSpPr/>
          <p:nvPr/>
        </p:nvSpPr>
        <p:spPr>
          <a:xfrm>
            <a:off x="144016" y="1920568"/>
            <a:ext cx="12521480" cy="201593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The page size Sp has a big impact on both storage utilization and  the effective memory data-transfer rate. </a:t>
            </a:r>
          </a:p>
          <a:p>
            <a:pPr marL="457200" indent="-457200" algn="just">
              <a:buFont typeface="Wingdings" pitchFamily="2" charset="2"/>
              <a:buChar char="Ø"/>
            </a:pPr>
            <a:r>
              <a:rPr lang="en-US" dirty="0" smtClean="0">
                <a:latin typeface="Times New Roman" pitchFamily="18" charset="0"/>
                <a:cs typeface="Times New Roman" pitchFamily="18" charset="0"/>
              </a:rPr>
              <a:t>Consider first the influence of Sp on the space-utilization factor u defined earlier. </a:t>
            </a:r>
          </a:p>
          <a:p>
            <a:pPr marL="457200" indent="-457200" algn="just">
              <a:buFont typeface="Wingdings" pitchFamily="2" charset="2"/>
              <a:buChar char="Ø"/>
            </a:pPr>
            <a:r>
              <a:rPr lang="en-US" dirty="0" smtClean="0">
                <a:latin typeface="Times New Roman" pitchFamily="18" charset="0"/>
                <a:cs typeface="Times New Roman" pitchFamily="18" charset="0"/>
              </a:rPr>
              <a:t>If </a:t>
            </a:r>
            <a:r>
              <a:rPr lang="en-US" b="1" dirty="0" smtClean="0">
                <a:latin typeface="Times New Roman" pitchFamily="18" charset="0"/>
                <a:cs typeface="Times New Roman" pitchFamily="18" charset="0"/>
              </a:rPr>
              <a:t>Sp is too large</a:t>
            </a:r>
            <a:r>
              <a:rPr lang="en-US" dirty="0" smtClean="0">
                <a:latin typeface="Times New Roman" pitchFamily="18" charset="0"/>
                <a:cs typeface="Times New Roman" pitchFamily="18" charset="0"/>
              </a:rPr>
              <a:t>, excessive </a:t>
            </a:r>
            <a:r>
              <a:rPr lang="en-US" b="1" dirty="0" smtClean="0">
                <a:latin typeface="Times New Roman" pitchFamily="18" charset="0"/>
                <a:cs typeface="Times New Roman" pitchFamily="18" charset="0"/>
              </a:rPr>
              <a:t>internal fragmentation </a:t>
            </a:r>
            <a:r>
              <a:rPr lang="en-US" dirty="0" smtClean="0">
                <a:latin typeface="Times New Roman" pitchFamily="18" charset="0"/>
                <a:cs typeface="Times New Roman" pitchFamily="18" charset="0"/>
              </a:rPr>
              <a:t>results; if </a:t>
            </a:r>
            <a:r>
              <a:rPr lang="en-US" b="1" dirty="0" smtClean="0">
                <a:latin typeface="Times New Roman" pitchFamily="18" charset="0"/>
                <a:cs typeface="Times New Roman" pitchFamily="18" charset="0"/>
              </a:rPr>
              <a:t>Sp is too small</a:t>
            </a:r>
            <a:r>
              <a:rPr lang="en-US" dirty="0" smtClean="0">
                <a:latin typeface="Times New Roman" pitchFamily="18" charset="0"/>
                <a:cs typeface="Times New Roman" pitchFamily="18" charset="0"/>
              </a:rPr>
              <a:t>, the page tables become very large and tend to </a:t>
            </a:r>
            <a:r>
              <a:rPr lang="en-US" b="1" dirty="0" smtClean="0">
                <a:latin typeface="Times New Roman" pitchFamily="18" charset="0"/>
                <a:cs typeface="Times New Roman" pitchFamily="18" charset="0"/>
              </a:rPr>
              <a:t>reduce space utilization.</a:t>
            </a:r>
            <a:endParaRPr lang="en-US" b="1" dirty="0">
              <a:latin typeface="Times New Roman" pitchFamily="18" charset="0"/>
              <a:cs typeface="Times New Roman" pitchFamily="18" charset="0"/>
            </a:endParaRPr>
          </a:p>
        </p:txBody>
      </p:sp>
      <p:sp>
        <p:nvSpPr>
          <p:cNvPr id="8" name="Rectangle 7"/>
          <p:cNvSpPr/>
          <p:nvPr/>
        </p:nvSpPr>
        <p:spPr>
          <a:xfrm>
            <a:off x="144016" y="4150781"/>
            <a:ext cx="12449472" cy="163121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Let </a:t>
            </a:r>
            <a:r>
              <a:rPr lang="en-US" b="1" dirty="0" smtClean="0">
                <a:latin typeface="Times New Roman" pitchFamily="18" charset="0"/>
                <a:cs typeface="Times New Roman" pitchFamily="18" charset="0"/>
              </a:rPr>
              <a:t>Ss</a:t>
            </a:r>
            <a:r>
              <a:rPr lang="en-US" dirty="0" smtClean="0">
                <a:latin typeface="Times New Roman" pitchFamily="18" charset="0"/>
                <a:cs typeface="Times New Roman" pitchFamily="18" charset="0"/>
              </a:rPr>
              <a:t> denote the average segment size</a:t>
            </a:r>
          </a:p>
          <a:p>
            <a:pPr marL="457200" indent="-457200" algn="just">
              <a:buFont typeface="Wingdings" pitchFamily="2" charset="2"/>
              <a:buChar char="Ø"/>
            </a:pPr>
            <a:r>
              <a:rPr lang="en-US" dirty="0" smtClean="0">
                <a:latin typeface="Times New Roman" pitchFamily="18" charset="0"/>
                <a:cs typeface="Times New Roman" pitchFamily="18" charset="0"/>
              </a:rPr>
              <a:t>If Ss &gt;&gt; Sp, the last page assigned to a segment should contains about </a:t>
            </a:r>
            <a:r>
              <a:rPr lang="en-US" b="1" dirty="0" smtClean="0">
                <a:latin typeface="Times New Roman" pitchFamily="18" charset="0"/>
                <a:cs typeface="Times New Roman" pitchFamily="18" charset="0"/>
              </a:rPr>
              <a:t>Sp/2</a:t>
            </a:r>
            <a:r>
              <a:rPr lang="en-US" dirty="0" smtClean="0">
                <a:latin typeface="Times New Roman" pitchFamily="18" charset="0"/>
                <a:cs typeface="Times New Roman" pitchFamily="18" charset="0"/>
              </a:rPr>
              <a:t> words. </a:t>
            </a:r>
          </a:p>
          <a:p>
            <a:pPr marL="457200" indent="-457200" algn="just">
              <a:buFont typeface="Wingdings" pitchFamily="2" charset="2"/>
              <a:buChar char="Ø"/>
            </a:pPr>
            <a:r>
              <a:rPr lang="en-US" dirty="0" smtClean="0">
                <a:latin typeface="Times New Roman" pitchFamily="18" charset="0"/>
                <a:cs typeface="Times New Roman" pitchFamily="18" charset="0"/>
              </a:rPr>
              <a:t>The size of the page table associated with each segment is approximately </a:t>
            </a:r>
            <a:r>
              <a:rPr lang="en-US" b="1" dirty="0" smtClean="0">
                <a:latin typeface="Times New Roman" pitchFamily="18" charset="0"/>
                <a:cs typeface="Times New Roman" pitchFamily="18" charset="0"/>
              </a:rPr>
              <a:t>Ss/Sp</a:t>
            </a:r>
            <a:r>
              <a:rPr lang="en-US" dirty="0" smtClean="0">
                <a:latin typeface="Times New Roman" pitchFamily="18" charset="0"/>
                <a:cs typeface="Times New Roman" pitchFamily="18" charset="0"/>
              </a:rPr>
              <a:t> words, assuming each entry in the table is a word. </a:t>
            </a:r>
            <a:endParaRPr lang="en-US" dirty="0">
              <a:latin typeface="Times New Roman" pitchFamily="18" charset="0"/>
              <a:cs typeface="Times New Roman" pitchFamily="18" charset="0"/>
            </a:endParaRPr>
          </a:p>
        </p:txBody>
      </p:sp>
      <p:sp>
        <p:nvSpPr>
          <p:cNvPr id="9" name="Rectangle 8"/>
          <p:cNvSpPr/>
          <p:nvPr/>
        </p:nvSpPr>
        <p:spPr>
          <a:xfrm>
            <a:off x="280120" y="5930369"/>
            <a:ext cx="9321080" cy="477054"/>
          </a:xfrm>
          <a:prstGeom prst="rect">
            <a:avLst/>
          </a:prstGeom>
        </p:spPr>
        <p:txBody>
          <a:bodyPr wrap="square">
            <a:spAutoFit/>
          </a:bodyPr>
          <a:lstStyle/>
          <a:p>
            <a:pPr marL="457200" indent="-457200" algn="just"/>
            <a:r>
              <a:rPr lang="en-US" dirty="0" smtClean="0">
                <a:latin typeface="Times New Roman" pitchFamily="18" charset="0"/>
                <a:cs typeface="Times New Roman" pitchFamily="18" charset="0"/>
              </a:rPr>
              <a:t>Hence the</a:t>
            </a:r>
            <a:r>
              <a:rPr lang="en-US" b="1" dirty="0" smtClean="0">
                <a:latin typeface="Times New Roman" pitchFamily="18" charset="0"/>
                <a:cs typeface="Times New Roman" pitchFamily="18" charset="0"/>
              </a:rPr>
              <a:t> memory space overhead </a:t>
            </a:r>
            <a:r>
              <a:rPr lang="en-US" dirty="0" smtClean="0">
                <a:latin typeface="Times New Roman" pitchFamily="18" charset="0"/>
                <a:cs typeface="Times New Roman" pitchFamily="18" charset="0"/>
              </a:rPr>
              <a:t>associated with each segment is</a:t>
            </a:r>
            <a:endParaRPr lang="en-US"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srcRect/>
          <a:stretch>
            <a:fillRect/>
          </a:stretch>
        </p:blipFill>
        <p:spPr bwMode="auto">
          <a:xfrm>
            <a:off x="4262145" y="6456784"/>
            <a:ext cx="2275453" cy="1296144"/>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24136" y="7968952"/>
            <a:ext cx="3573414" cy="477054"/>
          </a:xfrm>
          <a:prstGeom prst="rect">
            <a:avLst/>
          </a:prstGeom>
        </p:spPr>
        <p:txBody>
          <a:bodyPr wrap="none">
            <a:spAutoFit/>
          </a:bodyPr>
          <a:lstStyle/>
          <a:p>
            <a:r>
              <a:rPr lang="en-US" b="1" dirty="0" smtClean="0">
                <a:latin typeface="Times New Roman" pitchFamily="18" charset="0"/>
                <a:cs typeface="Times New Roman" pitchFamily="18" charset="0"/>
              </a:rPr>
              <a:t>The space utilization u is</a:t>
            </a:r>
            <a:endParaRPr lang="en-US" b="1" dirty="0">
              <a:latin typeface="Times New Roman" pitchFamily="18" charset="0"/>
              <a:cs typeface="Times New Roman" pitchFamily="18" charset="0"/>
            </a:endParaRPr>
          </a:p>
        </p:txBody>
      </p:sp>
      <p:pic>
        <p:nvPicPr>
          <p:cNvPr id="9219" name="Picture 3"/>
          <p:cNvPicPr>
            <a:picLocks noChangeAspect="1" noChangeArrowheads="1"/>
          </p:cNvPicPr>
          <p:nvPr/>
        </p:nvPicPr>
        <p:blipFill>
          <a:blip r:embed="rId3" cstate="print"/>
          <a:srcRect/>
          <a:stretch>
            <a:fillRect/>
          </a:stretch>
        </p:blipFill>
        <p:spPr bwMode="auto">
          <a:xfrm>
            <a:off x="4096544" y="8184976"/>
            <a:ext cx="4416491" cy="115212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424136" y="1959893"/>
            <a:ext cx="8715375" cy="752475"/>
          </a:xfrm>
          <a:prstGeom prst="rect">
            <a:avLst/>
          </a:prstGeom>
          <a:noFill/>
          <a:ln w="9525">
            <a:noFill/>
            <a:miter lim="800000"/>
            <a:headEnd/>
            <a:tailEnd/>
          </a:ln>
        </p:spPr>
      </p:pic>
      <p:sp>
        <p:nvSpPr>
          <p:cNvPr id="5" name="Rectangle 4"/>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6" name="Rectangle 5"/>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5284154" y="1371218"/>
            <a:ext cx="147668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Page Size</a:t>
            </a:r>
          </a:p>
        </p:txBody>
      </p:sp>
      <p:pic>
        <p:nvPicPr>
          <p:cNvPr id="10243" name="Picture 3"/>
          <p:cNvPicPr>
            <a:picLocks noChangeAspect="1" noChangeArrowheads="1"/>
          </p:cNvPicPr>
          <p:nvPr/>
        </p:nvPicPr>
        <p:blipFill>
          <a:blip r:embed="rId3" cstate="print"/>
          <a:srcRect/>
          <a:stretch>
            <a:fillRect/>
          </a:stretch>
        </p:blipFill>
        <p:spPr bwMode="auto">
          <a:xfrm>
            <a:off x="5392688" y="3144416"/>
            <a:ext cx="2088232" cy="119515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10244" name="Picture 4"/>
          <p:cNvPicPr>
            <a:picLocks noChangeAspect="1" noChangeArrowheads="1"/>
          </p:cNvPicPr>
          <p:nvPr/>
        </p:nvPicPr>
        <p:blipFill>
          <a:blip r:embed="rId4" cstate="print"/>
          <a:srcRect/>
          <a:stretch>
            <a:fillRect/>
          </a:stretch>
        </p:blipFill>
        <p:spPr bwMode="auto">
          <a:xfrm>
            <a:off x="6544816" y="4429125"/>
            <a:ext cx="3533775" cy="371475"/>
          </a:xfrm>
          <a:prstGeom prst="rect">
            <a:avLst/>
          </a:prstGeom>
          <a:noFill/>
          <a:ln w="9525">
            <a:noFill/>
            <a:miter lim="800000"/>
            <a:headEnd/>
            <a:tailEnd/>
          </a:ln>
        </p:spPr>
      </p:pic>
      <p:pic>
        <p:nvPicPr>
          <p:cNvPr id="10245" name="Picture 5"/>
          <p:cNvPicPr>
            <a:picLocks noChangeAspect="1" noChangeArrowheads="1"/>
          </p:cNvPicPr>
          <p:nvPr/>
        </p:nvPicPr>
        <p:blipFill>
          <a:blip r:embed="rId5" cstate="print"/>
          <a:srcRect/>
          <a:stretch>
            <a:fillRect/>
          </a:stretch>
        </p:blipFill>
        <p:spPr bwMode="auto">
          <a:xfrm>
            <a:off x="5392688" y="4944616"/>
            <a:ext cx="2455852" cy="864096"/>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280120" y="5952728"/>
            <a:ext cx="4644220" cy="477054"/>
          </a:xfrm>
          <a:prstGeom prst="rect">
            <a:avLst/>
          </a:prstGeom>
        </p:spPr>
        <p:txBody>
          <a:bodyPr wrap="none">
            <a:spAutoFit/>
          </a:bodyPr>
          <a:lstStyle/>
          <a:p>
            <a:r>
              <a:rPr lang="en-US" b="1" dirty="0" smtClean="0">
                <a:latin typeface="Times New Roman" pitchFamily="18" charset="0"/>
                <a:cs typeface="Times New Roman" pitchFamily="18" charset="0"/>
              </a:rPr>
              <a:t>The optimum space utilization is</a:t>
            </a:r>
            <a:endParaRPr lang="en-US" b="1" dirty="0">
              <a:latin typeface="Times New Roman" pitchFamily="18" charset="0"/>
              <a:cs typeface="Times New Roman" pitchFamily="18" charset="0"/>
            </a:endParaRPr>
          </a:p>
        </p:txBody>
      </p:sp>
      <p:pic>
        <p:nvPicPr>
          <p:cNvPr id="10246" name="Picture 6"/>
          <p:cNvPicPr>
            <a:picLocks noChangeAspect="1" noChangeArrowheads="1"/>
          </p:cNvPicPr>
          <p:nvPr/>
        </p:nvPicPr>
        <p:blipFill>
          <a:blip r:embed="rId6" cstate="print"/>
          <a:srcRect/>
          <a:stretch>
            <a:fillRect/>
          </a:stretch>
        </p:blipFill>
        <p:spPr bwMode="auto">
          <a:xfrm>
            <a:off x="4528592" y="6672808"/>
            <a:ext cx="3765238" cy="144016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7940" y="62474"/>
            <a:ext cx="7597273"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5" name="Rectangle 4"/>
          <p:cNvSpPr/>
          <p:nvPr/>
        </p:nvSpPr>
        <p:spPr>
          <a:xfrm>
            <a:off x="568152" y="840160"/>
            <a:ext cx="11809311" cy="8623899"/>
          </a:xfrm>
          <a:prstGeom prst="rect">
            <a:avLst/>
          </a:prstGeom>
        </p:spPr>
        <p:style>
          <a:lnRef idx="1">
            <a:schemeClr val="accent6"/>
          </a:lnRef>
          <a:fillRef idx="2">
            <a:schemeClr val="accent6"/>
          </a:fillRef>
          <a:effectRef idx="1">
            <a:schemeClr val="accent6"/>
          </a:effectRef>
          <a:fontRef idx="minor">
            <a:schemeClr val="dk1"/>
          </a:fontRef>
        </p:style>
        <p:txBody>
          <a:bodyPr wrap="square" lIns="128016" tIns="64008" rIns="128016" bIns="64008">
            <a:spAutoFit/>
          </a:bodyPr>
          <a:lstStyle/>
          <a:p>
            <a:pPr marL="400050" indent="-400050" algn="just">
              <a:buFont typeface="Wingdings" pitchFamily="2" charset="2"/>
              <a:buChar char="v"/>
            </a:pPr>
            <a:r>
              <a:rPr lang="en-IN" sz="3900" b="1" dirty="0" smtClean="0">
                <a:solidFill>
                  <a:srgbClr val="FF0000"/>
                </a:solidFill>
                <a:latin typeface="Times New Roman" pitchFamily="18" charset="0"/>
                <a:cs typeface="Times New Roman" pitchFamily="18" charset="0"/>
              </a:rPr>
              <a:t>Multilevel memories  - Introduction &amp; Definitions</a:t>
            </a:r>
          </a:p>
          <a:p>
            <a:pPr marL="400050" indent="-400050" algn="just">
              <a:buFont typeface="Wingdings" pitchFamily="2" charset="2"/>
              <a:buChar char="v"/>
            </a:pPr>
            <a:r>
              <a:rPr lang="en-IN" sz="3900" b="1" dirty="0" smtClean="0">
                <a:solidFill>
                  <a:schemeClr val="accent6">
                    <a:lumMod val="75000"/>
                  </a:schemeClr>
                </a:solidFill>
                <a:latin typeface="Times New Roman" pitchFamily="18" charset="0"/>
                <a:cs typeface="Times New Roman" pitchFamily="18" charset="0"/>
              </a:rPr>
              <a:t>Virtual Memory </a:t>
            </a:r>
          </a:p>
          <a:p>
            <a:pPr marL="1040130" lvl="1" indent="-400050" algn="just">
              <a:buFont typeface="Wingdings" pitchFamily="2" charset="2"/>
              <a:buChar char="v"/>
            </a:pPr>
            <a:r>
              <a:rPr lang="en-IN" sz="3600" b="1" dirty="0" smtClean="0">
                <a:solidFill>
                  <a:schemeClr val="accent6">
                    <a:lumMod val="75000"/>
                  </a:schemeClr>
                </a:solidFill>
                <a:latin typeface="Times New Roman" pitchFamily="18" charset="0"/>
                <a:cs typeface="Times New Roman" pitchFamily="18" charset="0"/>
              </a:rPr>
              <a:t>Segments, Pages, Address Translation</a:t>
            </a:r>
          </a:p>
          <a:p>
            <a:pPr marL="1040130" lvl="1" indent="-400050" algn="just">
              <a:buFont typeface="Wingdings" pitchFamily="2" charset="2"/>
              <a:buChar char="v"/>
            </a:pPr>
            <a:r>
              <a:rPr lang="en-IN" sz="3600" b="1" dirty="0" smtClean="0">
                <a:solidFill>
                  <a:schemeClr val="accent6">
                    <a:lumMod val="75000"/>
                  </a:schemeClr>
                </a:solidFill>
                <a:latin typeface="Times New Roman" pitchFamily="18" charset="0"/>
                <a:cs typeface="Times New Roman" pitchFamily="18" charset="0"/>
              </a:rPr>
              <a:t>Memory Allocation</a:t>
            </a:r>
          </a:p>
          <a:p>
            <a:pPr marL="1040130" lvl="1" indent="-400050" algn="just">
              <a:buFont typeface="Wingdings" pitchFamily="2" charset="2"/>
              <a:buChar char="v"/>
            </a:pPr>
            <a:r>
              <a:rPr lang="en-IN" sz="3600" b="1" dirty="0" smtClean="0">
                <a:solidFill>
                  <a:schemeClr val="accent6">
                    <a:lumMod val="75000"/>
                  </a:schemeClr>
                </a:solidFill>
                <a:latin typeface="Times New Roman" pitchFamily="18" charset="0"/>
                <a:cs typeface="Times New Roman" pitchFamily="18" charset="0"/>
              </a:rPr>
              <a:t>Replacement Policies </a:t>
            </a:r>
            <a:endParaRPr lang="en-IN" sz="3900" b="1" dirty="0" smtClean="0">
              <a:solidFill>
                <a:schemeClr val="accent6">
                  <a:lumMod val="75000"/>
                </a:schemeClr>
              </a:solidFill>
              <a:latin typeface="Times New Roman" pitchFamily="18" charset="0"/>
              <a:cs typeface="Times New Roman" pitchFamily="18" charset="0"/>
            </a:endParaRPr>
          </a:p>
          <a:p>
            <a:pPr marL="400050" indent="-400050" algn="just">
              <a:buFont typeface="Wingdings" pitchFamily="2" charset="2"/>
              <a:buChar char="v"/>
            </a:pPr>
            <a:r>
              <a:rPr lang="en-IN" sz="3900" b="1" dirty="0" smtClean="0">
                <a:solidFill>
                  <a:srgbClr val="00B050"/>
                </a:solidFill>
                <a:latin typeface="Times New Roman" pitchFamily="18" charset="0"/>
                <a:cs typeface="Times New Roman" pitchFamily="18" charset="0"/>
              </a:rPr>
              <a:t>Cache Memory </a:t>
            </a:r>
          </a:p>
          <a:p>
            <a:pPr marL="1040130" lvl="1" indent="-400050" algn="just">
              <a:buFont typeface="Wingdings" pitchFamily="2" charset="2"/>
              <a:buChar char="v"/>
            </a:pPr>
            <a:r>
              <a:rPr lang="en-IN" sz="3600" b="1" dirty="0" smtClean="0">
                <a:solidFill>
                  <a:srgbClr val="00B050"/>
                </a:solidFill>
                <a:latin typeface="Times New Roman" pitchFamily="18" charset="0"/>
                <a:cs typeface="Times New Roman" pitchFamily="18" charset="0"/>
              </a:rPr>
              <a:t>Cache Organization</a:t>
            </a:r>
          </a:p>
          <a:p>
            <a:pPr marL="1040130" lvl="1" indent="-400050" algn="just">
              <a:buFont typeface="Wingdings" pitchFamily="2" charset="2"/>
              <a:buChar char="v"/>
            </a:pPr>
            <a:r>
              <a:rPr lang="en-IN" sz="3600" b="1" dirty="0" smtClean="0">
                <a:solidFill>
                  <a:srgbClr val="00B050"/>
                </a:solidFill>
                <a:latin typeface="Times New Roman" pitchFamily="18" charset="0"/>
                <a:cs typeface="Times New Roman" pitchFamily="18" charset="0"/>
              </a:rPr>
              <a:t>Address Mapping (Direct Associative Mapping –Set Associative mapping)</a:t>
            </a:r>
            <a:endParaRPr lang="en-IN" sz="3900" b="1" dirty="0" smtClean="0">
              <a:solidFill>
                <a:srgbClr val="00B050"/>
              </a:solidFill>
              <a:latin typeface="Times New Roman" pitchFamily="18" charset="0"/>
              <a:cs typeface="Times New Roman" pitchFamily="18" charset="0"/>
            </a:endParaRPr>
          </a:p>
          <a:p>
            <a:pPr marL="400050" indent="-400050" algn="just">
              <a:buFont typeface="Wingdings" pitchFamily="2" charset="2"/>
              <a:buChar char="v"/>
            </a:pPr>
            <a:r>
              <a:rPr lang="en-IN" sz="3900" b="1" dirty="0" smtClean="0">
                <a:solidFill>
                  <a:srgbClr val="0070C0"/>
                </a:solidFill>
                <a:latin typeface="Times New Roman" pitchFamily="18" charset="0"/>
                <a:cs typeface="Times New Roman" pitchFamily="18" charset="0"/>
              </a:rPr>
              <a:t>Communication Interface</a:t>
            </a:r>
          </a:p>
          <a:p>
            <a:pPr marL="1040130" lvl="1" indent="-400050" algn="just">
              <a:buFont typeface="Wingdings" pitchFamily="2" charset="2"/>
              <a:buChar char="v"/>
            </a:pPr>
            <a:r>
              <a:rPr lang="en-IN" sz="3600" b="1" dirty="0" smtClean="0">
                <a:solidFill>
                  <a:srgbClr val="0070C0"/>
                </a:solidFill>
                <a:latin typeface="Times New Roman" pitchFamily="18" charset="0"/>
                <a:cs typeface="Times New Roman" pitchFamily="18" charset="0"/>
              </a:rPr>
              <a:t>Onboard Communication Interfaces – I2C, SPI, UART –single wire interface, Parallel Interface </a:t>
            </a:r>
          </a:p>
          <a:p>
            <a:pPr marL="1040130" lvl="1" indent="-400050" algn="just">
              <a:buFont typeface="Wingdings" pitchFamily="2" charset="2"/>
              <a:buChar char="v"/>
            </a:pPr>
            <a:r>
              <a:rPr lang="en-IN" sz="3600" b="1" dirty="0" smtClean="0">
                <a:solidFill>
                  <a:srgbClr val="0070C0"/>
                </a:solidFill>
                <a:latin typeface="Times New Roman" pitchFamily="18" charset="0"/>
                <a:cs typeface="Times New Roman" pitchFamily="18" charset="0"/>
              </a:rPr>
              <a:t>External Communication Interfaces –RS232C &amp; RS485, USB, </a:t>
            </a:r>
            <a:r>
              <a:rPr lang="en-IN" sz="3600" b="1" dirty="0" err="1" smtClean="0">
                <a:solidFill>
                  <a:srgbClr val="0070C0"/>
                </a:solidFill>
                <a:latin typeface="Times New Roman" pitchFamily="18" charset="0"/>
                <a:cs typeface="Times New Roman" pitchFamily="18" charset="0"/>
              </a:rPr>
              <a:t>Firewire</a:t>
            </a:r>
            <a:r>
              <a:rPr lang="en-IN" sz="3600" b="1" dirty="0" smtClean="0">
                <a:solidFill>
                  <a:srgbClr val="0070C0"/>
                </a:solidFill>
                <a:latin typeface="Times New Roman" pitchFamily="18" charset="0"/>
                <a:cs typeface="Times New Roman" pitchFamily="18" charset="0"/>
              </a:rPr>
              <a:t>, Infrared, Bluetooth, Wi–Fi, </a:t>
            </a:r>
            <a:r>
              <a:rPr lang="en-IN" sz="3600" b="1" dirty="0" err="1" smtClean="0">
                <a:solidFill>
                  <a:srgbClr val="0070C0"/>
                </a:solidFill>
                <a:latin typeface="Times New Roman" pitchFamily="18" charset="0"/>
                <a:cs typeface="Times New Roman" pitchFamily="18" charset="0"/>
              </a:rPr>
              <a:t>Zigbee</a:t>
            </a:r>
            <a:r>
              <a:rPr lang="en-IN" sz="3600" b="1" dirty="0" smtClean="0">
                <a:solidFill>
                  <a:srgbClr val="0070C0"/>
                </a:solidFill>
                <a:latin typeface="Times New Roman" pitchFamily="18" charset="0"/>
                <a:cs typeface="Times New Roman" pitchFamily="18" charset="0"/>
              </a:rPr>
              <a:t>.</a:t>
            </a:r>
            <a:endParaRPr lang="en-IN" sz="3600" b="1"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859390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284154" y="1371218"/>
            <a:ext cx="147668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Page Size</a:t>
            </a:r>
          </a:p>
        </p:txBody>
      </p:sp>
      <p:pic>
        <p:nvPicPr>
          <p:cNvPr id="11266" name="Picture 2"/>
          <p:cNvPicPr>
            <a:picLocks noChangeAspect="1" noChangeArrowheads="1"/>
          </p:cNvPicPr>
          <p:nvPr/>
        </p:nvPicPr>
        <p:blipFill>
          <a:blip r:embed="rId2" cstate="print"/>
          <a:srcRect/>
          <a:stretch>
            <a:fillRect/>
          </a:stretch>
        </p:blipFill>
        <p:spPr bwMode="auto">
          <a:xfrm>
            <a:off x="352128" y="1992288"/>
            <a:ext cx="6199656" cy="4896544"/>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08112" y="6816824"/>
            <a:ext cx="6400800" cy="861774"/>
          </a:xfrm>
          <a:prstGeom prst="rect">
            <a:avLst/>
          </a:prstGeom>
        </p:spPr>
        <p:txBody>
          <a:bodyPr>
            <a:spAutoFit/>
          </a:bodyPr>
          <a:lstStyle/>
          <a:p>
            <a:pPr algn="ctr"/>
            <a:r>
              <a:rPr lang="en-US" b="1" dirty="0" smtClean="0">
                <a:latin typeface="Times New Roman" pitchFamily="18" charset="0"/>
                <a:cs typeface="Times New Roman" pitchFamily="18" charset="0"/>
              </a:rPr>
              <a:t>Influence of page size Sp  and segment size Ss on space utilization u.</a:t>
            </a:r>
            <a:endParaRPr lang="en-US" b="1" dirty="0">
              <a:latin typeface="Times New Roman" pitchFamily="18" charset="0"/>
              <a:cs typeface="Times New Roman" pitchFamily="18" charset="0"/>
            </a:endParaRPr>
          </a:p>
        </p:txBody>
      </p:sp>
      <p:pic>
        <p:nvPicPr>
          <p:cNvPr id="11267" name="Picture 3"/>
          <p:cNvPicPr>
            <a:picLocks noChangeAspect="1" noChangeArrowheads="1"/>
          </p:cNvPicPr>
          <p:nvPr/>
        </p:nvPicPr>
        <p:blipFill>
          <a:blip r:embed="rId3" cstate="print"/>
          <a:srcRect/>
          <a:stretch>
            <a:fillRect/>
          </a:stretch>
        </p:blipFill>
        <p:spPr bwMode="auto">
          <a:xfrm>
            <a:off x="6760840" y="3989728"/>
            <a:ext cx="5764907" cy="3258426"/>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6696744" y="3315434"/>
            <a:ext cx="5896744" cy="477054"/>
          </a:xfrm>
          <a:prstGeom prst="rect">
            <a:avLst/>
          </a:prstGeom>
        </p:spPr>
        <p:txBody>
          <a:bodyPr wrap="square">
            <a:spAutoFit/>
          </a:bodyPr>
          <a:lstStyle/>
          <a:p>
            <a:pPr algn="ctr"/>
            <a:r>
              <a:rPr lang="en-US" b="1" dirty="0" smtClean="0">
                <a:latin typeface="Times New Roman" pitchFamily="18" charset="0"/>
                <a:cs typeface="Times New Roman" pitchFamily="18" charset="0"/>
              </a:rPr>
              <a:t>Influence of page size Sp on hit ratio H.</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TextBox 5"/>
          <p:cNvSpPr txBox="1"/>
          <p:nvPr/>
        </p:nvSpPr>
        <p:spPr>
          <a:xfrm>
            <a:off x="-38055" y="1992288"/>
            <a:ext cx="2119747" cy="477054"/>
          </a:xfrm>
          <a:prstGeom prst="rect">
            <a:avLst/>
          </a:prstGeom>
          <a:noFill/>
        </p:spPr>
        <p:txBody>
          <a:bodyPr wrap="none" rtlCol="0">
            <a:spAutoFit/>
          </a:bodyPr>
          <a:lstStyle/>
          <a:p>
            <a:pPr marL="457200" indent="-457200" algn="just"/>
            <a:r>
              <a:rPr lang="en-US" b="1" dirty="0" smtClean="0">
                <a:latin typeface="Times New Roman" pitchFamily="18" charset="0"/>
                <a:cs typeface="Times New Roman" pitchFamily="18" charset="0"/>
              </a:rPr>
              <a:t>Two Methods,</a:t>
            </a:r>
            <a:endParaRPr lang="en-US" b="1" dirty="0">
              <a:latin typeface="Times New Roman" pitchFamily="18" charset="0"/>
              <a:cs typeface="Times New Roman" pitchFamily="18" charset="0"/>
            </a:endParaRPr>
          </a:p>
        </p:txBody>
      </p:sp>
      <p:sp>
        <p:nvSpPr>
          <p:cNvPr id="7" name="TextBox 6"/>
          <p:cNvSpPr txBox="1"/>
          <p:nvPr/>
        </p:nvSpPr>
        <p:spPr>
          <a:xfrm>
            <a:off x="459407" y="2856384"/>
            <a:ext cx="8677697" cy="353943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marL="457200" indent="-457200" algn="just">
              <a:buFont typeface="+mj-lt"/>
              <a:buAutoNum type="arabicPeriod"/>
            </a:pPr>
            <a:r>
              <a:rPr lang="en-US" sz="3200" b="1" dirty="0" smtClean="0">
                <a:latin typeface="Times New Roman" pitchFamily="18" charset="0"/>
                <a:cs typeface="Times New Roman" pitchFamily="18" charset="0"/>
              </a:rPr>
              <a:t>Non-Preemptive Allocation</a:t>
            </a:r>
          </a:p>
          <a:p>
            <a:pPr marL="1097280" lvl="1" indent="-457200" algn="just">
              <a:buFont typeface="Wingdings" pitchFamily="2" charset="2"/>
              <a:buChar char="v"/>
            </a:pPr>
            <a:r>
              <a:rPr lang="en-US" sz="3200" b="1" dirty="0" smtClean="0">
                <a:latin typeface="Times New Roman" pitchFamily="18" charset="0"/>
                <a:cs typeface="Times New Roman" pitchFamily="18" charset="0"/>
              </a:rPr>
              <a:t>First Fit</a:t>
            </a:r>
          </a:p>
          <a:p>
            <a:pPr marL="1097280" lvl="1" indent="-457200" algn="just">
              <a:buFont typeface="Wingdings" pitchFamily="2" charset="2"/>
              <a:buChar char="v"/>
            </a:pPr>
            <a:r>
              <a:rPr lang="en-US" sz="3200" b="1" dirty="0" smtClean="0">
                <a:latin typeface="Times New Roman" pitchFamily="18" charset="0"/>
                <a:cs typeface="Times New Roman" pitchFamily="18" charset="0"/>
              </a:rPr>
              <a:t>Best Fit</a:t>
            </a:r>
          </a:p>
          <a:p>
            <a:pPr marL="457200" indent="-457200" algn="just">
              <a:buFont typeface="Wingdings" pitchFamily="2" charset="2"/>
              <a:buChar char="v"/>
            </a:pPr>
            <a:endParaRPr lang="en-US" sz="3200" b="1" dirty="0" smtClean="0">
              <a:latin typeface="Times New Roman" pitchFamily="18" charset="0"/>
              <a:cs typeface="Times New Roman" pitchFamily="18" charset="0"/>
            </a:endParaRPr>
          </a:p>
          <a:p>
            <a:pPr marL="457200" indent="-457200" algn="just">
              <a:buFont typeface="+mj-lt"/>
              <a:buAutoNum type="arabicPeriod" startAt="2"/>
            </a:pPr>
            <a:r>
              <a:rPr lang="en-US" sz="3200" b="1" dirty="0" smtClean="0">
                <a:latin typeface="Times New Roman" pitchFamily="18" charset="0"/>
                <a:cs typeface="Times New Roman" pitchFamily="18" charset="0"/>
              </a:rPr>
              <a:t>Preemptive Allocation</a:t>
            </a:r>
          </a:p>
          <a:p>
            <a:pPr marL="1097280" lvl="1" indent="-457200" algn="just">
              <a:buFont typeface="Wingdings" pitchFamily="2" charset="2"/>
              <a:buChar char="v"/>
            </a:pPr>
            <a:r>
              <a:rPr lang="en-US" sz="3200" b="1" dirty="0" smtClean="0">
                <a:latin typeface="Times New Roman" pitchFamily="18" charset="0"/>
                <a:cs typeface="Times New Roman" pitchFamily="18" charset="0"/>
              </a:rPr>
              <a:t>Relocation of Block – Compaction</a:t>
            </a:r>
          </a:p>
          <a:p>
            <a:pPr marL="1097280" lvl="1" indent="-457200" algn="just">
              <a:buFont typeface="Wingdings" pitchFamily="2" charset="2"/>
              <a:buChar char="v"/>
            </a:pPr>
            <a:r>
              <a:rPr lang="en-US" sz="3200" b="1" dirty="0" smtClean="0">
                <a:latin typeface="Times New Roman" pitchFamily="18" charset="0"/>
                <a:cs typeface="Times New Roman" pitchFamily="18" charset="0"/>
              </a:rPr>
              <a:t>De-allocation of Block – FIFO, LRU, OPT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7" name="Rectangle 6"/>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8" name="TextBox 7"/>
          <p:cNvSpPr txBox="1"/>
          <p:nvPr/>
        </p:nvSpPr>
        <p:spPr>
          <a:xfrm>
            <a:off x="247759" y="1992288"/>
            <a:ext cx="3142399" cy="477054"/>
          </a:xfrm>
          <a:prstGeom prst="rect">
            <a:avLst/>
          </a:prstGeom>
          <a:noFill/>
        </p:spPr>
        <p:txBody>
          <a:bodyPr wrap="none" rtlCol="0">
            <a:spAutoFit/>
          </a:bodyPr>
          <a:lstStyle/>
          <a:p>
            <a:pPr marL="457200" indent="-457200" algn="just"/>
            <a:r>
              <a:rPr lang="en-US" b="1" dirty="0" smtClean="0">
                <a:latin typeface="Times New Roman" pitchFamily="18" charset="0"/>
                <a:cs typeface="Times New Roman" pitchFamily="18" charset="0"/>
              </a:rPr>
              <a:t>Swapping Two Types,</a:t>
            </a:r>
            <a:endParaRPr lang="en-US" b="1" dirty="0">
              <a:latin typeface="Times New Roman" pitchFamily="18" charset="0"/>
              <a:cs typeface="Times New Roman" pitchFamily="18" charset="0"/>
            </a:endParaRPr>
          </a:p>
        </p:txBody>
      </p:sp>
      <p:sp>
        <p:nvSpPr>
          <p:cNvPr id="9" name="TextBox 8"/>
          <p:cNvSpPr txBox="1"/>
          <p:nvPr/>
        </p:nvSpPr>
        <p:spPr>
          <a:xfrm>
            <a:off x="0" y="2784376"/>
            <a:ext cx="12377464" cy="304698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457200" indent="-457200" algn="just">
              <a:buFont typeface="+mj-lt"/>
              <a:buAutoNum type="arabicPeriod"/>
            </a:pPr>
            <a:r>
              <a:rPr lang="en-US" sz="3200" b="1" dirty="0" smtClean="0">
                <a:latin typeface="Times New Roman" pitchFamily="18" charset="0"/>
                <a:cs typeface="Times New Roman" pitchFamily="18" charset="0"/>
              </a:rPr>
              <a:t>Demand Swapping</a:t>
            </a:r>
          </a:p>
          <a:p>
            <a:pPr marL="1097280" lvl="1" indent="-457200" algn="just">
              <a:buFont typeface="Wingdings" pitchFamily="2" charset="2"/>
              <a:buChar char="v"/>
            </a:pPr>
            <a:r>
              <a:rPr lang="en-US" sz="3200" b="1" dirty="0" smtClean="0">
                <a:latin typeface="Times New Roman" pitchFamily="18" charset="0"/>
                <a:cs typeface="Times New Roman" pitchFamily="18" charset="0"/>
              </a:rPr>
              <a:t>When the processor request for the information or data</a:t>
            </a:r>
          </a:p>
          <a:p>
            <a:pPr marL="457200" indent="-457200" algn="just">
              <a:buFont typeface="Wingdings" pitchFamily="2" charset="2"/>
              <a:buChar char="v"/>
            </a:pPr>
            <a:endParaRPr lang="en-US" sz="3200" b="1" dirty="0" smtClean="0">
              <a:latin typeface="Times New Roman" pitchFamily="18" charset="0"/>
              <a:cs typeface="Times New Roman" pitchFamily="18" charset="0"/>
            </a:endParaRPr>
          </a:p>
          <a:p>
            <a:pPr marL="457200" indent="-457200" algn="just">
              <a:buFont typeface="+mj-lt"/>
              <a:buAutoNum type="arabicPeriod" startAt="2"/>
            </a:pPr>
            <a:r>
              <a:rPr lang="en-US" sz="3200" b="1" dirty="0" smtClean="0">
                <a:latin typeface="Times New Roman" pitchFamily="18" charset="0"/>
                <a:cs typeface="Times New Roman" pitchFamily="18" charset="0"/>
              </a:rPr>
              <a:t>Anticipatory Swapping</a:t>
            </a:r>
          </a:p>
          <a:p>
            <a:pPr marL="1097280" lvl="1" indent="-457200" algn="just">
              <a:buFont typeface="Wingdings" pitchFamily="2" charset="2"/>
              <a:buChar char="v"/>
            </a:pPr>
            <a:r>
              <a:rPr lang="en-US" sz="3200" b="1" dirty="0" smtClean="0">
                <a:latin typeface="Times New Roman" pitchFamily="18" charset="0"/>
                <a:cs typeface="Times New Roman" pitchFamily="18" charset="0"/>
              </a:rPr>
              <a:t>The data or information moved to Cache memory based on some anticipation to increase the performance.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208112" y="1776264"/>
            <a:ext cx="12169352" cy="47705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The placement of blocks of information in a memory system is called </a:t>
            </a:r>
            <a:r>
              <a:rPr lang="en-US" b="1" dirty="0" smtClean="0">
                <a:latin typeface="Times New Roman" pitchFamily="18" charset="0"/>
                <a:cs typeface="Times New Roman" pitchFamily="18" charset="0"/>
              </a:rPr>
              <a:t>memory allocation</a:t>
            </a:r>
            <a:endParaRPr lang="en-US" b="1" dirty="0">
              <a:latin typeface="Times New Roman" pitchFamily="18" charset="0"/>
              <a:cs typeface="Times New Roman" pitchFamily="18" charset="0"/>
            </a:endParaRPr>
          </a:p>
        </p:txBody>
      </p:sp>
      <p:sp>
        <p:nvSpPr>
          <p:cNvPr id="7" name="Rectangle 6"/>
          <p:cNvSpPr/>
          <p:nvPr/>
        </p:nvSpPr>
        <p:spPr>
          <a:xfrm>
            <a:off x="280120" y="2424336"/>
            <a:ext cx="12169352" cy="86177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The method of selecting the part of M, in which an incoming block K is to be placed is the </a:t>
            </a:r>
            <a:r>
              <a:rPr lang="en-US" b="1" dirty="0" smtClean="0">
                <a:latin typeface="Times New Roman" pitchFamily="18" charset="0"/>
                <a:cs typeface="Times New Roman" pitchFamily="18" charset="0"/>
              </a:rPr>
              <a:t>replacement policy.</a:t>
            </a:r>
            <a:endParaRPr lang="en-US" b="1" dirty="0">
              <a:latin typeface="Times New Roman" pitchFamily="18" charset="0"/>
              <a:cs typeface="Times New Roman" pitchFamily="18" charset="0"/>
            </a:endParaRPr>
          </a:p>
        </p:txBody>
      </p:sp>
      <p:sp>
        <p:nvSpPr>
          <p:cNvPr id="8" name="Rectangle 7"/>
          <p:cNvSpPr/>
          <p:nvPr/>
        </p:nvSpPr>
        <p:spPr>
          <a:xfrm>
            <a:off x="280120" y="3504456"/>
            <a:ext cx="12169352"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If the hit ratio is low, an excessive amount of swapping between memory levels occurs, a phenomenon known as </a:t>
            </a:r>
            <a:r>
              <a:rPr lang="en-US" b="1" dirty="0" smtClean="0">
                <a:latin typeface="Times New Roman" pitchFamily="18" charset="0"/>
                <a:cs typeface="Times New Roman" pitchFamily="18" charset="0"/>
              </a:rPr>
              <a:t>thrashing.</a:t>
            </a:r>
            <a:endParaRPr lang="en-US" b="1" dirty="0">
              <a:latin typeface="Times New Roman" pitchFamily="18" charset="0"/>
              <a:cs typeface="Times New Roman" pitchFamily="18" charset="0"/>
            </a:endParaRPr>
          </a:p>
        </p:txBody>
      </p:sp>
      <p:sp>
        <p:nvSpPr>
          <p:cNvPr id="9" name="Rectangle 8"/>
          <p:cNvSpPr/>
          <p:nvPr/>
        </p:nvSpPr>
        <p:spPr>
          <a:xfrm>
            <a:off x="0" y="4944616"/>
            <a:ext cx="8496944" cy="4770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marL="457200" indent="-457200" algn="just"/>
            <a:r>
              <a:rPr lang="en-US" b="1" dirty="0" smtClean="0">
                <a:latin typeface="Times New Roman" pitchFamily="18" charset="0"/>
                <a:cs typeface="Times New Roman" pitchFamily="18" charset="0"/>
              </a:rPr>
              <a:t>A memory map that contains the following information:</a:t>
            </a:r>
            <a:endParaRPr lang="en-US" b="1" dirty="0">
              <a:latin typeface="Times New Roman" pitchFamily="18" charset="0"/>
              <a:cs typeface="Times New Roman" pitchFamily="18" charset="0"/>
            </a:endParaRPr>
          </a:p>
        </p:txBody>
      </p:sp>
      <p:sp>
        <p:nvSpPr>
          <p:cNvPr id="10" name="Rectangle 9"/>
          <p:cNvSpPr/>
          <p:nvPr/>
        </p:nvSpPr>
        <p:spPr>
          <a:xfrm>
            <a:off x="-7912" y="5638269"/>
            <a:ext cx="12745416" cy="355481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b="1" dirty="0" smtClean="0">
                <a:latin typeface="Times New Roman" pitchFamily="18" charset="0"/>
                <a:cs typeface="Times New Roman" pitchFamily="18" charset="0"/>
              </a:rPr>
              <a:t>Occupied space list for M</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Each entry of this list specifies a block name, the (base) address of the region it occupies, and, if variable, the block size. In systems using preemptive allocation, additional information is associated with each block to determine when and how it can be preempted.</a:t>
            </a:r>
          </a:p>
          <a:p>
            <a:pPr marL="457200" indent="-457200" algn="just">
              <a:buFont typeface="Wingdings" pitchFamily="2" charset="2"/>
              <a:buChar char="Ø"/>
            </a:pPr>
            <a:r>
              <a:rPr lang="en-US" b="1" dirty="0" smtClean="0">
                <a:latin typeface="Times New Roman" pitchFamily="18" charset="0"/>
                <a:cs typeface="Times New Roman" pitchFamily="18" charset="0"/>
              </a:rPr>
              <a:t>Available space list for M</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Each entry of this list specifies the address of an unoccupied region and, if necessary, its size.</a:t>
            </a:r>
          </a:p>
          <a:p>
            <a:pPr marL="457200" indent="-457200" algn="just">
              <a:buFont typeface="Wingdings" pitchFamily="2" charset="2"/>
              <a:buChar char="Ø"/>
            </a:pPr>
            <a:r>
              <a:rPr lang="en-US" b="1" dirty="0" smtClean="0">
                <a:latin typeface="Times New Roman" pitchFamily="18" charset="0"/>
                <a:cs typeface="Times New Roman" pitchFamily="18" charset="0"/>
              </a:rPr>
              <a:t>Directory for M</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This list specifies the unit(s) that contain the directories for all the blocks associated with the current programs. These directories, in turn, define the regions of the M2 space to which each block is assigned.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029521" y="1371218"/>
            <a:ext cx="398596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Non-Preemptive Allocation</a:t>
            </a:r>
          </a:p>
        </p:txBody>
      </p:sp>
      <p:sp>
        <p:nvSpPr>
          <p:cNvPr id="7" name="TextBox 6"/>
          <p:cNvSpPr txBox="1"/>
          <p:nvPr/>
        </p:nvSpPr>
        <p:spPr>
          <a:xfrm>
            <a:off x="0" y="2784376"/>
            <a:ext cx="12377464"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457200" indent="-457200" algn="just">
              <a:buFont typeface="+mj-lt"/>
              <a:buAutoNum type="arabicPeriod"/>
            </a:pPr>
            <a:r>
              <a:rPr lang="en-US" sz="3200" b="1" dirty="0" smtClean="0">
                <a:latin typeface="Times New Roman" pitchFamily="18" charset="0"/>
                <a:cs typeface="Times New Roman" pitchFamily="18" charset="0"/>
              </a:rPr>
              <a:t>First Fit</a:t>
            </a:r>
          </a:p>
          <a:p>
            <a:pPr marL="1097280" lvl="1" indent="-457200" algn="just">
              <a:buFont typeface="Wingdings" pitchFamily="2" charset="2"/>
              <a:buChar char="v"/>
            </a:pPr>
            <a:r>
              <a:rPr lang="en-US" sz="3200" b="1" dirty="0" smtClean="0">
                <a:latin typeface="Times New Roman" pitchFamily="18" charset="0"/>
                <a:cs typeface="Times New Roman" pitchFamily="18" charset="0"/>
              </a:rPr>
              <a:t>When scan find the required available free space for the incoming Block </a:t>
            </a:r>
            <a:r>
              <a:rPr lang="en-US" sz="3200" b="1" dirty="0" err="1" smtClean="0">
                <a:latin typeface="Times New Roman" pitchFamily="18" charset="0"/>
                <a:cs typeface="Times New Roman" pitchFamily="18" charset="0"/>
              </a:rPr>
              <a:t>Ki</a:t>
            </a:r>
            <a:r>
              <a:rPr lang="en-US" sz="3200" b="1" dirty="0" smtClean="0">
                <a:latin typeface="Times New Roman" pitchFamily="18" charset="0"/>
                <a:cs typeface="Times New Roman" pitchFamily="18" charset="0"/>
              </a:rPr>
              <a:t>, then the block is placed there.</a:t>
            </a:r>
          </a:p>
          <a:p>
            <a:pPr marL="457200" indent="-457200" algn="just">
              <a:buFont typeface="Wingdings" pitchFamily="2" charset="2"/>
              <a:buChar char="v"/>
            </a:pPr>
            <a:endParaRPr lang="en-US" sz="3200" b="1" dirty="0" smtClean="0">
              <a:latin typeface="Times New Roman" pitchFamily="18" charset="0"/>
              <a:cs typeface="Times New Roman" pitchFamily="18" charset="0"/>
            </a:endParaRPr>
          </a:p>
          <a:p>
            <a:pPr marL="457200" indent="-457200" algn="just">
              <a:buFont typeface="+mj-lt"/>
              <a:buAutoNum type="arabicPeriod" startAt="2"/>
            </a:pPr>
            <a:r>
              <a:rPr lang="en-US" sz="3200" b="1" dirty="0" smtClean="0">
                <a:latin typeface="Times New Roman" pitchFamily="18" charset="0"/>
                <a:cs typeface="Times New Roman" pitchFamily="18" charset="0"/>
              </a:rPr>
              <a:t>Best Fit</a:t>
            </a:r>
          </a:p>
          <a:p>
            <a:pPr marL="1097280" lvl="1" indent="-457200" algn="just">
              <a:buFont typeface="Wingdings" pitchFamily="2" charset="2"/>
              <a:buChar char="v"/>
            </a:pPr>
            <a:r>
              <a:rPr lang="en-US" sz="3200" b="1" dirty="0" smtClean="0">
                <a:latin typeface="Times New Roman" pitchFamily="18" charset="0"/>
                <a:cs typeface="Times New Roman" pitchFamily="18" charset="0"/>
              </a:rPr>
              <a:t>It scans the entire page, places the incoming block based on the minimum space availability after the allocation process.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334620" y="1371218"/>
            <a:ext cx="5375767"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Non-Preemptive Allocation - Example</a:t>
            </a:r>
          </a:p>
        </p:txBody>
      </p:sp>
      <p:pic>
        <p:nvPicPr>
          <p:cNvPr id="1026" name="Picture 2"/>
          <p:cNvPicPr>
            <a:picLocks noChangeAspect="1" noChangeArrowheads="1"/>
          </p:cNvPicPr>
          <p:nvPr/>
        </p:nvPicPr>
        <p:blipFill>
          <a:blip r:embed="rId2" cstate="print"/>
          <a:srcRect/>
          <a:stretch>
            <a:fillRect/>
          </a:stretch>
        </p:blipFill>
        <p:spPr bwMode="auto">
          <a:xfrm>
            <a:off x="640159" y="2352328"/>
            <a:ext cx="5036867" cy="2232248"/>
          </a:xfrm>
          <a:prstGeom prst="rect">
            <a:avLst/>
          </a:prstGeom>
          <a:noFill/>
          <a:ln w="9525">
            <a:noFill/>
            <a:miter lim="800000"/>
            <a:headEnd/>
            <a:tailEnd/>
          </a:ln>
        </p:spPr>
      </p:pic>
      <p:sp>
        <p:nvSpPr>
          <p:cNvPr id="8" name="TextBox 7"/>
          <p:cNvSpPr txBox="1"/>
          <p:nvPr/>
        </p:nvSpPr>
        <p:spPr>
          <a:xfrm>
            <a:off x="1568871" y="1848272"/>
            <a:ext cx="2959721" cy="477054"/>
          </a:xfrm>
          <a:prstGeom prst="rect">
            <a:avLst/>
          </a:prstGeom>
          <a:noFill/>
        </p:spPr>
        <p:txBody>
          <a:bodyPr wrap="none" rtlCol="0">
            <a:spAutoFit/>
          </a:bodyPr>
          <a:lstStyle/>
          <a:p>
            <a:pPr marL="457200" indent="-457200" algn="just"/>
            <a:r>
              <a:rPr lang="en-US" b="1" dirty="0" smtClean="0">
                <a:latin typeface="Times New Roman" pitchFamily="18" charset="0"/>
                <a:cs typeface="Times New Roman" pitchFamily="18" charset="0"/>
              </a:rPr>
              <a:t>Available Space List</a:t>
            </a:r>
            <a:endParaRPr lang="en-US" b="1" dirty="0">
              <a:latin typeface="Times New Roman" pitchFamily="18" charset="0"/>
              <a:cs typeface="Times New Roman" pitchFamily="18" charset="0"/>
            </a:endParaRPr>
          </a:p>
        </p:txBody>
      </p:sp>
      <p:sp>
        <p:nvSpPr>
          <p:cNvPr id="9" name="TextBox 8"/>
          <p:cNvSpPr txBox="1"/>
          <p:nvPr/>
        </p:nvSpPr>
        <p:spPr>
          <a:xfrm>
            <a:off x="1670411" y="4971618"/>
            <a:ext cx="3188693" cy="1631216"/>
          </a:xfrm>
          <a:prstGeom prst="rect">
            <a:avLst/>
          </a:prstGeom>
          <a:noFill/>
        </p:spPr>
        <p:txBody>
          <a:bodyPr wrap="none" rtlCol="0">
            <a:spAutoFit/>
          </a:bodyPr>
          <a:lstStyle/>
          <a:p>
            <a:pPr marL="457200" indent="-457200" algn="just"/>
            <a:r>
              <a:rPr lang="en-US" b="1" dirty="0" smtClean="0">
                <a:latin typeface="Times New Roman" pitchFamily="18" charset="0"/>
                <a:cs typeface="Times New Roman" pitchFamily="18" charset="0"/>
              </a:rPr>
              <a:t>Occupied Space List</a:t>
            </a:r>
          </a:p>
          <a:p>
            <a:pPr marL="457200" indent="-457200" algn="just"/>
            <a:r>
              <a:rPr lang="en-US" b="1" dirty="0" smtClean="0">
                <a:solidFill>
                  <a:srgbClr val="FF0000"/>
                </a:solidFill>
                <a:latin typeface="Times New Roman" pitchFamily="18" charset="0"/>
                <a:cs typeface="Times New Roman" pitchFamily="18" charset="0"/>
              </a:rPr>
              <a:t>K</a:t>
            </a:r>
            <a:r>
              <a:rPr lang="en-US" b="1" baseline="-25000" dirty="0" smtClean="0">
                <a:solidFill>
                  <a:srgbClr val="FF0000"/>
                </a:solidFill>
                <a:latin typeface="Times New Roman" pitchFamily="18" charset="0"/>
                <a:cs typeface="Times New Roman" pitchFamily="18" charset="0"/>
              </a:rPr>
              <a:t>1</a:t>
            </a:r>
            <a:r>
              <a:rPr lang="en-US" b="1" dirty="0" smtClean="0">
                <a:solidFill>
                  <a:srgbClr val="FF0000"/>
                </a:solidFill>
                <a:latin typeface="Times New Roman" pitchFamily="18" charset="0"/>
                <a:cs typeface="Times New Roman" pitchFamily="18" charset="0"/>
              </a:rPr>
              <a:t>: 51 to 300 (250)</a:t>
            </a:r>
          </a:p>
          <a:p>
            <a:pPr marL="457200" indent="-457200" algn="just"/>
            <a:r>
              <a:rPr lang="en-US" b="1" dirty="0" smtClean="0">
                <a:solidFill>
                  <a:srgbClr val="FF0000"/>
                </a:solidFill>
                <a:latin typeface="Times New Roman" pitchFamily="18" charset="0"/>
                <a:cs typeface="Times New Roman" pitchFamily="18" charset="0"/>
              </a:rPr>
              <a:t>K</a:t>
            </a:r>
            <a:r>
              <a:rPr lang="en-US" b="1" baseline="-25000" dirty="0" smtClean="0">
                <a:solidFill>
                  <a:srgbClr val="FF0000"/>
                </a:solidFill>
                <a:latin typeface="Times New Roman" pitchFamily="18" charset="0"/>
                <a:cs typeface="Times New Roman" pitchFamily="18" charset="0"/>
              </a:rPr>
              <a:t>2</a:t>
            </a:r>
            <a:r>
              <a:rPr lang="en-US" b="1" dirty="0" smtClean="0">
                <a:solidFill>
                  <a:srgbClr val="FF0000"/>
                </a:solidFill>
                <a:latin typeface="Times New Roman" pitchFamily="18" charset="0"/>
                <a:cs typeface="Times New Roman" pitchFamily="18" charset="0"/>
              </a:rPr>
              <a:t>: 701 to 800 (100)</a:t>
            </a:r>
          </a:p>
          <a:p>
            <a:pPr marL="457200" indent="-457200" algn="just"/>
            <a:r>
              <a:rPr lang="en-US" b="1" dirty="0" smtClean="0">
                <a:solidFill>
                  <a:srgbClr val="FF0000"/>
                </a:solidFill>
                <a:latin typeface="Times New Roman" pitchFamily="18" charset="0"/>
                <a:cs typeface="Times New Roman" pitchFamily="18" charset="0"/>
              </a:rPr>
              <a:t>K</a:t>
            </a:r>
            <a:r>
              <a:rPr lang="en-US" b="1" baseline="-25000" dirty="0" smtClean="0">
                <a:solidFill>
                  <a:srgbClr val="FF0000"/>
                </a:solidFill>
                <a:latin typeface="Times New Roman" pitchFamily="18" charset="0"/>
                <a:cs typeface="Times New Roman" pitchFamily="18" charset="0"/>
              </a:rPr>
              <a:t>3</a:t>
            </a:r>
            <a:r>
              <a:rPr lang="en-US" b="1" dirty="0" smtClean="0">
                <a:solidFill>
                  <a:srgbClr val="FF0000"/>
                </a:solidFill>
                <a:latin typeface="Times New Roman" pitchFamily="18" charset="0"/>
                <a:cs typeface="Times New Roman" pitchFamily="18" charset="0"/>
              </a:rPr>
              <a:t>:1001 to 1300 (300)</a:t>
            </a:r>
            <a:endParaRPr lang="en-US" b="1" dirty="0">
              <a:solidFill>
                <a:srgbClr val="FF0000"/>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3" cstate="print"/>
          <a:srcRect/>
          <a:stretch>
            <a:fillRect/>
          </a:stretch>
        </p:blipFill>
        <p:spPr bwMode="auto">
          <a:xfrm>
            <a:off x="6688832" y="2136303"/>
            <a:ext cx="3600400" cy="5951953"/>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537447" y="8788042"/>
            <a:ext cx="8404865" cy="646331"/>
          </a:xfrm>
          <a:prstGeom prst="rect">
            <a:avLst/>
          </a:prstGeom>
          <a:noFill/>
        </p:spPr>
        <p:txBody>
          <a:bodyPr wrap="none" rtlCol="0">
            <a:spAutoFit/>
          </a:bodyPr>
          <a:lstStyle/>
          <a:p>
            <a:pPr marL="457200" indent="-457200" algn="just"/>
            <a:r>
              <a:rPr lang="en-US" sz="3600" b="1" dirty="0" smtClean="0">
                <a:solidFill>
                  <a:srgbClr val="002060"/>
                </a:solidFill>
                <a:latin typeface="Times New Roman" pitchFamily="18" charset="0"/>
                <a:cs typeface="Times New Roman" pitchFamily="18" charset="0"/>
              </a:rPr>
              <a:t>Incoming Block sizes: K</a:t>
            </a:r>
            <a:r>
              <a:rPr lang="en-US" sz="3600" b="1" baseline="-25000" dirty="0" smtClean="0">
                <a:solidFill>
                  <a:srgbClr val="002060"/>
                </a:solidFill>
                <a:latin typeface="Times New Roman" pitchFamily="18" charset="0"/>
                <a:cs typeface="Times New Roman" pitchFamily="18" charset="0"/>
              </a:rPr>
              <a:t>4</a:t>
            </a:r>
            <a:r>
              <a:rPr lang="en-US" sz="3600" b="1" dirty="0" smtClean="0">
                <a:solidFill>
                  <a:srgbClr val="002060"/>
                </a:solidFill>
                <a:latin typeface="Times New Roman" pitchFamily="18" charset="0"/>
                <a:cs typeface="Times New Roman" pitchFamily="18" charset="0"/>
              </a:rPr>
              <a:t> = 100; K</a:t>
            </a:r>
            <a:r>
              <a:rPr lang="en-US" sz="3600" b="1" baseline="-25000" dirty="0" smtClean="0">
                <a:solidFill>
                  <a:srgbClr val="002060"/>
                </a:solidFill>
                <a:latin typeface="Times New Roman" pitchFamily="18" charset="0"/>
                <a:cs typeface="Times New Roman" pitchFamily="18" charset="0"/>
              </a:rPr>
              <a:t>5</a:t>
            </a:r>
            <a:r>
              <a:rPr lang="en-US" sz="3600" b="1" dirty="0" smtClean="0">
                <a:solidFill>
                  <a:srgbClr val="002060"/>
                </a:solidFill>
                <a:latin typeface="Times New Roman" pitchFamily="18" charset="0"/>
                <a:cs typeface="Times New Roman" pitchFamily="18" charset="0"/>
              </a:rPr>
              <a:t> = 250</a:t>
            </a:r>
            <a:endParaRPr lang="en-US" sz="3600" b="1" dirty="0">
              <a:solidFill>
                <a:srgbClr val="00206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334620" y="1371218"/>
            <a:ext cx="5375767"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Non-Preemptive Allocation - Example</a:t>
            </a:r>
          </a:p>
        </p:txBody>
      </p:sp>
      <p:pic>
        <p:nvPicPr>
          <p:cNvPr id="2050" name="Picture 2"/>
          <p:cNvPicPr>
            <a:picLocks noChangeAspect="1" noChangeArrowheads="1"/>
          </p:cNvPicPr>
          <p:nvPr/>
        </p:nvPicPr>
        <p:blipFill>
          <a:blip r:embed="rId2" cstate="print"/>
          <a:srcRect r="51639"/>
          <a:stretch>
            <a:fillRect/>
          </a:stretch>
        </p:blipFill>
        <p:spPr bwMode="auto">
          <a:xfrm>
            <a:off x="856184" y="1992288"/>
            <a:ext cx="4248472" cy="6584991"/>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8" name="Picture 2"/>
          <p:cNvPicPr>
            <a:picLocks noChangeAspect="1" noChangeArrowheads="1"/>
          </p:cNvPicPr>
          <p:nvPr/>
        </p:nvPicPr>
        <p:blipFill>
          <a:blip r:embed="rId2" cstate="print"/>
          <a:srcRect l="49180"/>
          <a:stretch>
            <a:fillRect/>
          </a:stretch>
        </p:blipFill>
        <p:spPr bwMode="auto">
          <a:xfrm>
            <a:off x="7552928" y="1992288"/>
            <a:ext cx="4464496" cy="6584991"/>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568152" y="3792488"/>
            <a:ext cx="1451038" cy="523220"/>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pPr marL="457200" indent="-457200" algn="just"/>
            <a:r>
              <a:rPr lang="en-US" sz="2800" b="1" dirty="0" smtClean="0">
                <a:latin typeface="Times New Roman" pitchFamily="18" charset="0"/>
                <a:cs typeface="Times New Roman" pitchFamily="18" charset="0"/>
              </a:rPr>
              <a:t>First Fit</a:t>
            </a:r>
          </a:p>
        </p:txBody>
      </p:sp>
      <p:sp>
        <p:nvSpPr>
          <p:cNvPr id="10" name="Rectangle 9"/>
          <p:cNvSpPr/>
          <p:nvPr/>
        </p:nvSpPr>
        <p:spPr>
          <a:xfrm>
            <a:off x="7520995" y="3720480"/>
            <a:ext cx="1370888" cy="523220"/>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pPr marL="457200" indent="-457200" algn="just"/>
            <a:r>
              <a:rPr lang="en-US" sz="2800" b="1" dirty="0" smtClean="0">
                <a:latin typeface="Times New Roman" pitchFamily="18" charset="0"/>
                <a:cs typeface="Times New Roman" pitchFamily="18" charset="0"/>
              </a:rPr>
              <a:t>Best Fit</a:t>
            </a:r>
          </a:p>
        </p:txBody>
      </p:sp>
      <p:sp>
        <p:nvSpPr>
          <p:cNvPr id="11" name="TextBox 10"/>
          <p:cNvSpPr txBox="1"/>
          <p:nvPr/>
        </p:nvSpPr>
        <p:spPr>
          <a:xfrm>
            <a:off x="64096" y="8905056"/>
            <a:ext cx="5051063" cy="477054"/>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marL="457200" indent="-457200" algn="just"/>
            <a:r>
              <a:rPr lang="en-US" b="1" dirty="0" smtClean="0">
                <a:latin typeface="Times New Roman" pitchFamily="18" charset="0"/>
                <a:cs typeface="Times New Roman" pitchFamily="18" charset="0"/>
              </a:rPr>
              <a:t>Simple, Less Time, but not effective</a:t>
            </a:r>
            <a:endParaRPr lang="en-US" b="1" dirty="0">
              <a:latin typeface="Times New Roman" pitchFamily="18" charset="0"/>
              <a:cs typeface="Times New Roman" pitchFamily="18" charset="0"/>
            </a:endParaRPr>
          </a:p>
        </p:txBody>
      </p:sp>
      <p:sp>
        <p:nvSpPr>
          <p:cNvPr id="12" name="TextBox 11"/>
          <p:cNvSpPr txBox="1"/>
          <p:nvPr/>
        </p:nvSpPr>
        <p:spPr>
          <a:xfrm>
            <a:off x="7378981" y="8905056"/>
            <a:ext cx="4945906" cy="477054"/>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marL="457200" indent="-457200" algn="just"/>
            <a:r>
              <a:rPr lang="en-US" b="1" dirty="0" smtClean="0">
                <a:latin typeface="Times New Roman" pitchFamily="18" charset="0"/>
                <a:cs typeface="Times New Roman" pitchFamily="18" charset="0"/>
              </a:rPr>
              <a:t>Complex, More Time, but effective</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412639" y="1371218"/>
            <a:ext cx="3219728"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a:t>
            </a:r>
          </a:p>
        </p:txBody>
      </p:sp>
      <p:sp>
        <p:nvSpPr>
          <p:cNvPr id="7" name="Rectangle 6"/>
          <p:cNvSpPr/>
          <p:nvPr/>
        </p:nvSpPr>
        <p:spPr>
          <a:xfrm>
            <a:off x="0" y="2064296"/>
            <a:ext cx="8496944" cy="4770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marL="457200" indent="-457200" algn="just"/>
            <a:r>
              <a:rPr lang="en-US" b="1" dirty="0" smtClean="0">
                <a:latin typeface="Times New Roman" pitchFamily="18" charset="0"/>
                <a:cs typeface="Times New Roman" pitchFamily="18" charset="0"/>
              </a:rPr>
              <a:t>Reallocation may be done in two ways:</a:t>
            </a:r>
            <a:endParaRPr lang="en-US" b="1" dirty="0">
              <a:latin typeface="Times New Roman" pitchFamily="18" charset="0"/>
              <a:cs typeface="Times New Roman" pitchFamily="18" charset="0"/>
            </a:endParaRPr>
          </a:p>
        </p:txBody>
      </p:sp>
      <p:sp>
        <p:nvSpPr>
          <p:cNvPr id="8" name="Rectangle 7"/>
          <p:cNvSpPr/>
          <p:nvPr/>
        </p:nvSpPr>
        <p:spPr>
          <a:xfrm>
            <a:off x="-7912" y="2757949"/>
            <a:ext cx="12745416" cy="255454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3200" dirty="0" smtClean="0">
                <a:latin typeface="Times New Roman" pitchFamily="18" charset="0"/>
                <a:cs typeface="Times New Roman" pitchFamily="18" charset="0"/>
              </a:rPr>
              <a:t>The blocks already in M</a:t>
            </a:r>
            <a:r>
              <a:rPr lang="en-US" sz="3200" baseline="-25000" dirty="0" smtClean="0">
                <a:latin typeface="Times New Roman" pitchFamily="18" charset="0"/>
                <a:cs typeface="Times New Roman" pitchFamily="18" charset="0"/>
              </a:rPr>
              <a:t>1</a:t>
            </a:r>
            <a:r>
              <a:rPr lang="en-US" sz="3200" dirty="0" smtClean="0">
                <a:latin typeface="Times New Roman" pitchFamily="18" charset="0"/>
                <a:cs typeface="Times New Roman" pitchFamily="18" charset="0"/>
              </a:rPr>
              <a:t> can be </a:t>
            </a:r>
            <a:r>
              <a:rPr lang="en-US" sz="3200" b="1" dirty="0" smtClean="0">
                <a:latin typeface="Times New Roman" pitchFamily="18" charset="0"/>
                <a:cs typeface="Times New Roman" pitchFamily="18" charset="0"/>
              </a:rPr>
              <a:t>relocated within M</a:t>
            </a:r>
            <a:r>
              <a:rPr lang="en-US" sz="3200" b="1" baseline="-25000" dirty="0" smtClean="0">
                <a:latin typeface="Times New Roman" pitchFamily="18" charset="0"/>
                <a:cs typeface="Times New Roman" pitchFamily="18" charset="0"/>
              </a:rPr>
              <a:t>1</a:t>
            </a:r>
            <a:r>
              <a:rPr lang="en-US" sz="3200" dirty="0" smtClean="0">
                <a:latin typeface="Times New Roman" pitchFamily="18" charset="0"/>
                <a:cs typeface="Times New Roman" pitchFamily="18" charset="0"/>
              </a:rPr>
              <a:t>, to create a gap large enough for the incoming block.</a:t>
            </a:r>
          </a:p>
          <a:p>
            <a:pPr marL="457200" indent="-457200" algn="just">
              <a:buFont typeface="Wingdings" pitchFamily="2" charset="2"/>
              <a:buChar char="Ø"/>
            </a:pPr>
            <a:r>
              <a:rPr lang="en-US" sz="3200" dirty="0" smtClean="0">
                <a:latin typeface="Times New Roman" pitchFamily="18" charset="0"/>
                <a:cs typeface="Times New Roman" pitchFamily="18" charset="0"/>
              </a:rPr>
              <a:t>One or more occupied regions can be made available by </a:t>
            </a:r>
            <a:r>
              <a:rPr lang="en-US" sz="3200" b="1" dirty="0" err="1" smtClean="0">
                <a:latin typeface="Times New Roman" pitchFamily="18" charset="0"/>
                <a:cs typeface="Times New Roman" pitchFamily="18" charset="0"/>
              </a:rPr>
              <a:t>deallocating</a:t>
            </a:r>
            <a:r>
              <a:rPr lang="en-US" sz="3200" b="1" dirty="0" smtClean="0">
                <a:latin typeface="Times New Roman" pitchFamily="18" charset="0"/>
                <a:cs typeface="Times New Roman" pitchFamily="18" charset="0"/>
              </a:rPr>
              <a:t> the blocks </a:t>
            </a:r>
            <a:r>
              <a:rPr lang="en-US" sz="3200" dirty="0" smtClean="0">
                <a:latin typeface="Times New Roman" pitchFamily="18" charset="0"/>
                <a:cs typeface="Times New Roman" pitchFamily="18" charset="0"/>
              </a:rPr>
              <a:t>they contain. This method requires a rule—</a:t>
            </a:r>
            <a:r>
              <a:rPr lang="en-US" sz="3200" b="1" dirty="0" smtClean="0">
                <a:latin typeface="Times New Roman" pitchFamily="18" charset="0"/>
                <a:cs typeface="Times New Roman" pitchFamily="18" charset="0"/>
              </a:rPr>
              <a:t>a replacement policy</a:t>
            </a:r>
            <a:r>
              <a:rPr lang="en-US" sz="3200" dirty="0" smtClean="0">
                <a:latin typeface="Times New Roman" pitchFamily="18" charset="0"/>
                <a:cs typeface="Times New Roman" pitchFamily="18" charset="0"/>
              </a:rPr>
              <a:t>—for selecting blocks to be </a:t>
            </a:r>
            <a:r>
              <a:rPr lang="en-US" sz="3200" dirty="0" err="1" smtClean="0">
                <a:latin typeface="Times New Roman" pitchFamily="18" charset="0"/>
                <a:cs typeface="Times New Roman" pitchFamily="18" charset="0"/>
              </a:rPr>
              <a:t>deallocated</a:t>
            </a:r>
            <a:r>
              <a:rPr lang="en-US" sz="3200" dirty="0" smtClean="0">
                <a:latin typeface="Times New Roman" pitchFamily="18" charset="0"/>
                <a:cs typeface="Times New Roman" pitchFamily="18" charset="0"/>
              </a:rPr>
              <a:t> and replaced.</a:t>
            </a:r>
            <a:endParaRPr lang="en-US" sz="3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412639" y="1371218"/>
            <a:ext cx="3219728"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a:t>
            </a:r>
          </a:p>
        </p:txBody>
      </p:sp>
      <p:sp>
        <p:nvSpPr>
          <p:cNvPr id="7" name="Rectangle 6"/>
          <p:cNvSpPr/>
          <p:nvPr/>
        </p:nvSpPr>
        <p:spPr>
          <a:xfrm>
            <a:off x="496144" y="2208312"/>
            <a:ext cx="3434979" cy="523220"/>
          </a:xfrm>
          <a:prstGeom prst="rect">
            <a:avLst/>
          </a:prstGeom>
        </p:spPr>
        <p:txBody>
          <a:bodyPr wrap="none">
            <a:spAutoFit/>
          </a:bodyPr>
          <a:lstStyle/>
          <a:p>
            <a:r>
              <a:rPr lang="en-US" sz="2800" b="1" dirty="0" smtClean="0">
                <a:latin typeface="Times New Roman" pitchFamily="18" charset="0"/>
                <a:cs typeface="Times New Roman" pitchFamily="18" charset="0"/>
              </a:rPr>
              <a:t>A </a:t>
            </a:r>
            <a:r>
              <a:rPr lang="en-US" sz="2800" b="1" dirty="0" err="1" smtClean="0">
                <a:latin typeface="Times New Roman" pitchFamily="18" charset="0"/>
                <a:cs typeface="Times New Roman" pitchFamily="18" charset="0"/>
              </a:rPr>
              <a:t>Deallocation</a:t>
            </a:r>
            <a:r>
              <a:rPr lang="en-US" sz="2800" b="1" dirty="0" smtClean="0">
                <a:latin typeface="Times New Roman" pitchFamily="18" charset="0"/>
                <a:cs typeface="Times New Roman" pitchFamily="18" charset="0"/>
              </a:rPr>
              <a:t> policy</a:t>
            </a:r>
            <a:endParaRPr lang="en-US" dirty="0"/>
          </a:p>
        </p:txBody>
      </p:sp>
      <p:sp>
        <p:nvSpPr>
          <p:cNvPr id="8" name="Rectangle 7"/>
          <p:cNvSpPr/>
          <p:nvPr/>
        </p:nvSpPr>
        <p:spPr>
          <a:xfrm>
            <a:off x="424136" y="3311366"/>
            <a:ext cx="12025336" cy="317009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dirty="0" err="1" smtClean="0">
                <a:latin typeface="Times New Roman" pitchFamily="18" charset="0"/>
                <a:cs typeface="Times New Roman" pitchFamily="18" charset="0"/>
              </a:rPr>
              <a:t>Deallocation</a:t>
            </a:r>
            <a:r>
              <a:rPr lang="en-US" dirty="0" smtClean="0">
                <a:latin typeface="Times New Roman" pitchFamily="18" charset="0"/>
                <a:cs typeface="Times New Roman" pitchFamily="18" charset="0"/>
              </a:rPr>
              <a:t> requires that a distinction be made between </a:t>
            </a:r>
            <a:r>
              <a:rPr lang="en-US" b="1" dirty="0" smtClean="0">
                <a:latin typeface="Times New Roman" pitchFamily="18" charset="0"/>
                <a:cs typeface="Times New Roman" pitchFamily="18" charset="0"/>
              </a:rPr>
              <a:t>"dirty" blocks</a:t>
            </a:r>
            <a:r>
              <a:rPr lang="en-US" dirty="0" smtClean="0">
                <a:latin typeface="Times New Roman" pitchFamily="18" charset="0"/>
                <a:cs typeface="Times New Roman" pitchFamily="18" charset="0"/>
              </a:rPr>
              <a:t>, which have been modified since being loaded into M</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a:t>
            </a:r>
            <a:r>
              <a:rPr lang="en-US" b="1" dirty="0" smtClean="0">
                <a:latin typeface="Times New Roman" pitchFamily="18" charset="0"/>
                <a:cs typeface="Times New Roman" pitchFamily="18" charset="0"/>
              </a:rPr>
              <a:t>"clean" blocks</a:t>
            </a:r>
            <a:r>
              <a:rPr lang="en-US" dirty="0" smtClean="0">
                <a:latin typeface="Times New Roman" pitchFamily="18" charset="0"/>
                <a:cs typeface="Times New Roman" pitchFamily="18" charset="0"/>
              </a:rPr>
              <a:t>, which have not been modified. </a:t>
            </a:r>
          </a:p>
          <a:p>
            <a:pPr marL="457200" indent="-457200" algn="just">
              <a:buFont typeface="Wingdings" pitchFamily="2" charset="2"/>
              <a:buChar char="v"/>
            </a:pPr>
            <a:r>
              <a:rPr lang="en-US" dirty="0" smtClean="0">
                <a:latin typeface="Times New Roman" pitchFamily="18" charset="0"/>
                <a:cs typeface="Times New Roman" pitchFamily="18" charset="0"/>
              </a:rPr>
              <a:t>Blocks of instructions remain clean, whereas blocks of data can become dirty. </a:t>
            </a:r>
          </a:p>
          <a:p>
            <a:pPr marL="457200" indent="-457200" algn="just">
              <a:buFont typeface="Wingdings" pitchFamily="2" charset="2"/>
              <a:buChar char="v"/>
            </a:pPr>
            <a:r>
              <a:rPr lang="en-US" dirty="0" smtClean="0">
                <a:latin typeface="Times New Roman" pitchFamily="18" charset="0"/>
                <a:cs typeface="Times New Roman" pitchFamily="18" charset="0"/>
              </a:rPr>
              <a:t>To replace a clean block, the memory management system can simply overwrite it with the new block and update its entry in the memory map. </a:t>
            </a:r>
          </a:p>
          <a:p>
            <a:pPr marL="457200" indent="-457200" algn="just">
              <a:buFont typeface="Wingdings" pitchFamily="2" charset="2"/>
              <a:buChar char="v"/>
            </a:pPr>
            <a:r>
              <a:rPr lang="en-US" dirty="0" smtClean="0">
                <a:latin typeface="Times New Roman" pitchFamily="18" charset="0"/>
                <a:cs typeface="Times New Roman" pitchFamily="18" charset="0"/>
              </a:rPr>
              <a:t>Before a dirty block is overwritten, it should be copied to M</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 which involves a slow block transfer.</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412639" y="1371218"/>
            <a:ext cx="3219728"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a:t>
            </a:r>
          </a:p>
        </p:txBody>
      </p:sp>
      <p:sp>
        <p:nvSpPr>
          <p:cNvPr id="7" name="Rectangle 6"/>
          <p:cNvSpPr/>
          <p:nvPr/>
        </p:nvSpPr>
        <p:spPr>
          <a:xfrm>
            <a:off x="496144" y="1992288"/>
            <a:ext cx="5866734" cy="646331"/>
          </a:xfrm>
          <a:prstGeom prst="rect">
            <a:avLst/>
          </a:prstGeom>
        </p:spPr>
        <p:txBody>
          <a:bodyPr wrap="none">
            <a:spAutoFit/>
          </a:bodyPr>
          <a:lstStyle/>
          <a:p>
            <a:r>
              <a:rPr lang="en-US" sz="2800" b="1" dirty="0" smtClean="0">
                <a:latin typeface="Times New Roman" pitchFamily="18" charset="0"/>
                <a:cs typeface="Times New Roman" pitchFamily="18" charset="0"/>
              </a:rPr>
              <a:t>A Relocation policy - </a:t>
            </a:r>
            <a:r>
              <a:rPr lang="en-US" sz="3600" b="1" dirty="0" smtClean="0">
                <a:solidFill>
                  <a:srgbClr val="0070C0"/>
                </a:solidFill>
                <a:latin typeface="Times New Roman" pitchFamily="18" charset="0"/>
                <a:cs typeface="Times New Roman" pitchFamily="18" charset="0"/>
              </a:rPr>
              <a:t>Compaction</a:t>
            </a:r>
            <a:endParaRPr lang="en-US" dirty="0">
              <a:solidFill>
                <a:srgbClr val="0070C0"/>
              </a:solidFill>
            </a:endParaRPr>
          </a:p>
        </p:txBody>
      </p:sp>
      <p:pic>
        <p:nvPicPr>
          <p:cNvPr id="3074" name="Picture 2"/>
          <p:cNvPicPr>
            <a:picLocks noChangeAspect="1" noChangeArrowheads="1"/>
          </p:cNvPicPr>
          <p:nvPr/>
        </p:nvPicPr>
        <p:blipFill>
          <a:blip r:embed="rId2" cstate="print"/>
          <a:srcRect/>
          <a:stretch>
            <a:fillRect/>
          </a:stretch>
        </p:blipFill>
        <p:spPr bwMode="auto">
          <a:xfrm>
            <a:off x="928192" y="2856384"/>
            <a:ext cx="5256584" cy="535506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424136" y="8328992"/>
            <a:ext cx="6400800" cy="861774"/>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r>
              <a:rPr lang="en-US" b="1" dirty="0" smtClean="0">
                <a:latin typeface="Times New Roman" pitchFamily="18" charset="0"/>
                <a:cs typeface="Times New Roman" pitchFamily="18" charset="0"/>
              </a:rPr>
              <a:t>Memory allocation (a) before and (b) after</a:t>
            </a:r>
          </a:p>
          <a:p>
            <a:pPr algn="ctr"/>
            <a:r>
              <a:rPr lang="en-US" b="1" dirty="0" smtClean="0">
                <a:latin typeface="Times New Roman" pitchFamily="18" charset="0"/>
                <a:cs typeface="Times New Roman" pitchFamily="18" charset="0"/>
              </a:rPr>
              <a:t>compaction.</a:t>
            </a:r>
            <a:endParaRPr lang="en-US" b="1" dirty="0">
              <a:latin typeface="Times New Roman" pitchFamily="18" charset="0"/>
              <a:cs typeface="Times New Roman" pitchFamily="18" charset="0"/>
            </a:endParaRPr>
          </a:p>
        </p:txBody>
      </p:sp>
      <p:sp>
        <p:nvSpPr>
          <p:cNvPr id="10" name="Rectangle 9"/>
          <p:cNvSpPr/>
          <p:nvPr/>
        </p:nvSpPr>
        <p:spPr>
          <a:xfrm>
            <a:off x="7264896" y="3311366"/>
            <a:ext cx="5184576" cy="393954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The blocks currently in memory are </a:t>
            </a:r>
            <a:r>
              <a:rPr lang="en-US" b="1" dirty="0" smtClean="0">
                <a:latin typeface="Times New Roman" pitchFamily="18" charset="0"/>
                <a:cs typeface="Times New Roman" pitchFamily="18" charset="0"/>
              </a:rPr>
              <a:t>compressed</a:t>
            </a:r>
            <a:r>
              <a:rPr lang="en-US" dirty="0" smtClean="0">
                <a:latin typeface="Times New Roman" pitchFamily="18" charset="0"/>
                <a:cs typeface="Times New Roman" pitchFamily="18" charset="0"/>
              </a:rPr>
              <a:t> into a single contiguous group at one end of the memory. </a:t>
            </a:r>
          </a:p>
          <a:p>
            <a:pPr marL="457200" indent="-457200" algn="just">
              <a:buFont typeface="Wingdings" pitchFamily="2" charset="2"/>
              <a:buChar char="v"/>
            </a:pPr>
            <a:r>
              <a:rPr lang="en-US" dirty="0" smtClean="0">
                <a:latin typeface="Times New Roman" pitchFamily="18" charset="0"/>
                <a:cs typeface="Times New Roman" pitchFamily="18" charset="0"/>
              </a:rPr>
              <a:t>This </a:t>
            </a:r>
            <a:r>
              <a:rPr lang="en-US" b="1" dirty="0" smtClean="0">
                <a:latin typeface="Times New Roman" pitchFamily="18" charset="0"/>
                <a:cs typeface="Times New Roman" pitchFamily="18" charset="0"/>
              </a:rPr>
              <a:t>creates an available region </a:t>
            </a:r>
            <a:r>
              <a:rPr lang="en-US" dirty="0" smtClean="0">
                <a:latin typeface="Times New Roman" pitchFamily="18" charset="0"/>
                <a:cs typeface="Times New Roman" pitchFamily="18" charset="0"/>
              </a:rPr>
              <a:t>of maximum size. </a:t>
            </a:r>
          </a:p>
          <a:p>
            <a:pPr marL="457200" indent="-457200" algn="just">
              <a:buFont typeface="Wingdings" pitchFamily="2" charset="2"/>
              <a:buChar char="v"/>
            </a:pPr>
            <a:r>
              <a:rPr lang="en-US" dirty="0" smtClean="0">
                <a:latin typeface="Times New Roman" pitchFamily="18" charset="0"/>
                <a:cs typeface="Times New Roman" pitchFamily="18" charset="0"/>
              </a:rPr>
              <a:t>Once the memory is compacted, incoming blocks are assigned to contiguous regions at the unoccupied end.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107436"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Introduction: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2" name="Rectangle 1"/>
          <p:cNvSpPr/>
          <p:nvPr/>
        </p:nvSpPr>
        <p:spPr>
          <a:xfrm>
            <a:off x="856184" y="1776264"/>
            <a:ext cx="1612942" cy="477054"/>
          </a:xfrm>
          <a:prstGeom prst="rect">
            <a:avLst/>
          </a:prstGeom>
        </p:spPr>
        <p:txBody>
          <a:bodyPr wrap="none">
            <a:spAutoFit/>
          </a:bodyPr>
          <a:lstStyle/>
          <a:p>
            <a:pPr algn="just"/>
            <a:r>
              <a:rPr lang="en-US" b="1" dirty="0" smtClean="0">
                <a:latin typeface="Times New Roman" pitchFamily="18" charset="0"/>
                <a:cs typeface="Times New Roman" pitchFamily="18" charset="0"/>
              </a:rPr>
              <a:t>Objective:</a:t>
            </a:r>
            <a:endParaRPr lang="en-IN" b="1" dirty="0">
              <a:latin typeface="Times New Roman" pitchFamily="18" charset="0"/>
              <a:cs typeface="Times New Roman" pitchFamily="18" charset="0"/>
            </a:endParaRPr>
          </a:p>
        </p:txBody>
      </p:sp>
      <p:sp>
        <p:nvSpPr>
          <p:cNvPr id="3" name="Rectangle 2"/>
          <p:cNvSpPr/>
          <p:nvPr/>
        </p:nvSpPr>
        <p:spPr>
          <a:xfrm>
            <a:off x="508994" y="2321195"/>
            <a:ext cx="12084494"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514350" indent="-514350" algn="just">
              <a:buFont typeface="Wingdings" pitchFamily="2" charset="2"/>
              <a:buChar char="Ø"/>
            </a:pPr>
            <a:r>
              <a:rPr lang="en-US" sz="2800" dirty="0" smtClean="0">
                <a:latin typeface="Times New Roman" pitchFamily="18" charset="0"/>
                <a:cs typeface="Times New Roman" pitchFamily="18" charset="0"/>
              </a:rPr>
              <a:t>The object of this organization is to achieve a good trade-off between </a:t>
            </a:r>
            <a:r>
              <a:rPr lang="en-US" sz="2800" b="1" dirty="0" smtClean="0">
                <a:latin typeface="Times New Roman" pitchFamily="18" charset="0"/>
                <a:cs typeface="Times New Roman" pitchFamily="18" charset="0"/>
              </a:rPr>
              <a:t>cost, storage capacity, and performance </a:t>
            </a:r>
            <a:r>
              <a:rPr lang="en-US" sz="2800" dirty="0" smtClean="0">
                <a:latin typeface="Times New Roman" pitchFamily="18" charset="0"/>
                <a:cs typeface="Times New Roman" pitchFamily="18" charset="0"/>
              </a:rPr>
              <a:t>for the memory system as a whole.</a:t>
            </a:r>
            <a:endParaRPr lang="en-IN" sz="2800" dirty="0">
              <a:latin typeface="Times New Roman" pitchFamily="18" charset="0"/>
              <a:cs typeface="Times New Roman" pitchFamily="18" charset="0"/>
            </a:endParaRPr>
          </a:p>
        </p:txBody>
      </p:sp>
      <p:sp>
        <p:nvSpPr>
          <p:cNvPr id="6" name="Rectangle 5"/>
          <p:cNvSpPr/>
          <p:nvPr/>
        </p:nvSpPr>
        <p:spPr>
          <a:xfrm>
            <a:off x="690668" y="3432448"/>
            <a:ext cx="3059492" cy="477054"/>
          </a:xfrm>
          <a:prstGeom prst="rect">
            <a:avLst/>
          </a:prstGeom>
        </p:spPr>
        <p:txBody>
          <a:bodyPr wrap="none">
            <a:spAutoFit/>
          </a:bodyPr>
          <a:lstStyle/>
          <a:p>
            <a:pPr algn="just"/>
            <a:r>
              <a:rPr lang="en-US" b="1" dirty="0" smtClean="0">
                <a:latin typeface="Times New Roman" pitchFamily="18" charset="0"/>
                <a:cs typeface="Times New Roman" pitchFamily="18" charset="0"/>
              </a:rPr>
              <a:t>Memory Hierarchy:</a:t>
            </a:r>
            <a:endParaRPr lang="en-IN"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496144" y="3936504"/>
            <a:ext cx="5305425" cy="2314575"/>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6328792" y="3792488"/>
            <a:ext cx="5876925" cy="2495550"/>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1028" name="Picture 4"/>
          <p:cNvPicPr>
            <a:picLocks noChangeAspect="1" noChangeArrowheads="1"/>
          </p:cNvPicPr>
          <p:nvPr/>
        </p:nvPicPr>
        <p:blipFill>
          <a:blip r:embed="rId4" cstate="print"/>
          <a:srcRect/>
          <a:stretch>
            <a:fillRect/>
          </a:stretch>
        </p:blipFill>
        <p:spPr bwMode="auto">
          <a:xfrm>
            <a:off x="280120" y="6744816"/>
            <a:ext cx="7267575" cy="238125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1566" y="5691698"/>
            <a:ext cx="28408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algn="just"/>
            <a:r>
              <a:rPr lang="en-US" b="1" dirty="0" smtClean="0">
                <a:latin typeface="Times New Roman" pitchFamily="18" charset="0"/>
                <a:cs typeface="Times New Roman" pitchFamily="18" charset="0"/>
              </a:rPr>
              <a:t>One Level Memory</a:t>
            </a:r>
            <a:endParaRPr lang="en-IN" b="1" dirty="0">
              <a:latin typeface="Times New Roman" pitchFamily="18" charset="0"/>
              <a:cs typeface="Times New Roman" pitchFamily="18" charset="0"/>
            </a:endParaRPr>
          </a:p>
        </p:txBody>
      </p:sp>
      <p:sp>
        <p:nvSpPr>
          <p:cNvPr id="11" name="Rectangle 10"/>
          <p:cNvSpPr/>
          <p:nvPr/>
        </p:nvSpPr>
        <p:spPr>
          <a:xfrm>
            <a:off x="8772127" y="3432448"/>
            <a:ext cx="2850717"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algn="just"/>
            <a:r>
              <a:rPr lang="en-US" b="1" dirty="0" smtClean="0">
                <a:latin typeface="Times New Roman" pitchFamily="18" charset="0"/>
                <a:cs typeface="Times New Roman" pitchFamily="18" charset="0"/>
              </a:rPr>
              <a:t>Two Level Memory</a:t>
            </a:r>
            <a:endParaRPr lang="en-IN" b="1" dirty="0">
              <a:latin typeface="Times New Roman" pitchFamily="18" charset="0"/>
              <a:cs typeface="Times New Roman" pitchFamily="18" charset="0"/>
            </a:endParaRPr>
          </a:p>
        </p:txBody>
      </p:sp>
      <p:sp>
        <p:nvSpPr>
          <p:cNvPr id="12" name="Rectangle 11"/>
          <p:cNvSpPr/>
          <p:nvPr/>
        </p:nvSpPr>
        <p:spPr>
          <a:xfrm>
            <a:off x="2030307" y="6456784"/>
            <a:ext cx="2940870"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algn="just"/>
            <a:r>
              <a:rPr lang="en-US" b="1" dirty="0" smtClean="0">
                <a:latin typeface="Times New Roman" pitchFamily="18" charset="0"/>
                <a:cs typeface="Times New Roman" pitchFamily="18" charset="0"/>
              </a:rPr>
              <a:t>Four Level Memory</a:t>
            </a:r>
            <a:endParaRPr lang="en-IN" b="1" dirty="0">
              <a:latin typeface="Times New Roman" pitchFamily="18" charset="0"/>
              <a:cs typeface="Times New Roman" pitchFamily="18" charset="0"/>
            </a:endParaRPr>
          </a:p>
        </p:txBody>
      </p:sp>
      <p:sp>
        <p:nvSpPr>
          <p:cNvPr id="13" name="Rectangle 12"/>
          <p:cNvSpPr/>
          <p:nvPr/>
        </p:nvSpPr>
        <p:spPr>
          <a:xfrm>
            <a:off x="7696944" y="6888832"/>
            <a:ext cx="5032648"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b="1" dirty="0" smtClean="0">
                <a:latin typeface="Times New Roman" pitchFamily="18" charset="0"/>
                <a:cs typeface="Times New Roman" pitchFamily="18" charset="0"/>
              </a:rPr>
              <a:t>Split cache</a:t>
            </a:r>
            <a:r>
              <a:rPr lang="en-US" dirty="0" smtClean="0">
                <a:latin typeface="Times New Roman" pitchFamily="18" charset="0"/>
                <a:cs typeface="Times New Roman" pitchFamily="18" charset="0"/>
              </a:rPr>
              <a:t>: it has separate areas for storing instructions (the I-cache) and data (the D-cache).</a:t>
            </a:r>
          </a:p>
          <a:p>
            <a:pPr marL="457200" indent="-457200" algn="just">
              <a:buFont typeface="Wingdings" pitchFamily="2" charset="2"/>
              <a:buChar char="Ø"/>
            </a:pPr>
            <a:r>
              <a:rPr lang="en-US" b="1" dirty="0" err="1" smtClean="0">
                <a:latin typeface="Times New Roman" pitchFamily="18" charset="0"/>
                <a:cs typeface="Times New Roman" pitchFamily="18" charset="0"/>
              </a:rPr>
              <a:t>Nonsplit</a:t>
            </a:r>
            <a:r>
              <a:rPr lang="en-US" b="1" dirty="0" smtClean="0">
                <a:latin typeface="Times New Roman" pitchFamily="18" charset="0"/>
                <a:cs typeface="Times New Roman" pitchFamily="18" charset="0"/>
              </a:rPr>
              <a:t> or Unified Cache </a:t>
            </a:r>
            <a:r>
              <a:rPr lang="en-US" dirty="0" smtClean="0">
                <a:latin typeface="Times New Roman" pitchFamily="18" charset="0"/>
                <a:cs typeface="Times New Roman" pitchFamily="18" charset="0"/>
              </a:rPr>
              <a:t>– no separate I &amp; D Cache</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57924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039682" y="1371218"/>
            <a:ext cx="71775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 – Page Replacement Policies</a:t>
            </a:r>
          </a:p>
        </p:txBody>
      </p:sp>
      <p:sp>
        <p:nvSpPr>
          <p:cNvPr id="7" name="Rectangle 6"/>
          <p:cNvSpPr/>
          <p:nvPr/>
        </p:nvSpPr>
        <p:spPr>
          <a:xfrm>
            <a:off x="496144" y="1992288"/>
            <a:ext cx="8025980" cy="646331"/>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800" b="1" dirty="0" smtClean="0">
                <a:latin typeface="Times New Roman" pitchFamily="18" charset="0"/>
                <a:cs typeface="Times New Roman" pitchFamily="18" charset="0"/>
              </a:rPr>
              <a:t>A </a:t>
            </a:r>
            <a:r>
              <a:rPr lang="en-US" sz="2800" b="1" dirty="0" err="1" smtClean="0">
                <a:latin typeface="Times New Roman" pitchFamily="18" charset="0"/>
                <a:cs typeface="Times New Roman" pitchFamily="18" charset="0"/>
              </a:rPr>
              <a:t>Deallocation</a:t>
            </a:r>
            <a:r>
              <a:rPr lang="en-US" sz="2800" b="1" dirty="0" smtClean="0">
                <a:latin typeface="Times New Roman" pitchFamily="18" charset="0"/>
                <a:cs typeface="Times New Roman" pitchFamily="18" charset="0"/>
              </a:rPr>
              <a:t> policy – </a:t>
            </a:r>
            <a:r>
              <a:rPr lang="en-US" sz="3600" b="1" dirty="0" smtClean="0">
                <a:solidFill>
                  <a:srgbClr val="0070C0"/>
                </a:solidFill>
                <a:latin typeface="Times New Roman" pitchFamily="18" charset="0"/>
                <a:cs typeface="Times New Roman" pitchFamily="18" charset="0"/>
              </a:rPr>
              <a:t>FIFO, LRU and OPT</a:t>
            </a:r>
            <a:endParaRPr lang="en-US" dirty="0">
              <a:solidFill>
                <a:srgbClr val="0070C0"/>
              </a:solidFill>
            </a:endParaRPr>
          </a:p>
        </p:txBody>
      </p:sp>
      <p:sp>
        <p:nvSpPr>
          <p:cNvPr id="8" name="Rectangle 7"/>
          <p:cNvSpPr/>
          <p:nvPr/>
        </p:nvSpPr>
        <p:spPr>
          <a:xfrm>
            <a:off x="0" y="2784376"/>
            <a:ext cx="12801600" cy="861774"/>
          </a:xfrm>
          <a:prstGeom prst="rect">
            <a:avLst/>
          </a:prstGeom>
        </p:spPr>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In an operating system that uses paging for memory management, a </a:t>
            </a:r>
            <a:r>
              <a:rPr lang="en-US" b="1" dirty="0" smtClean="0">
                <a:latin typeface="Times New Roman" pitchFamily="18" charset="0"/>
                <a:cs typeface="Times New Roman" pitchFamily="18" charset="0"/>
              </a:rPr>
              <a:t>page replacement algorithm </a:t>
            </a:r>
            <a:r>
              <a:rPr lang="en-US" dirty="0" smtClean="0">
                <a:latin typeface="Times New Roman" pitchFamily="18" charset="0"/>
                <a:cs typeface="Times New Roman" pitchFamily="18" charset="0"/>
              </a:rPr>
              <a:t>is needed to decide which page needs to be replaced when new page comes in. </a:t>
            </a:r>
            <a:endParaRPr lang="en-US" dirty="0">
              <a:latin typeface="Times New Roman" pitchFamily="18" charset="0"/>
              <a:cs typeface="Times New Roman" pitchFamily="18" charset="0"/>
            </a:endParaRPr>
          </a:p>
        </p:txBody>
      </p:sp>
      <p:sp>
        <p:nvSpPr>
          <p:cNvPr id="9" name="Rectangle 8"/>
          <p:cNvSpPr/>
          <p:nvPr/>
        </p:nvSpPr>
        <p:spPr>
          <a:xfrm>
            <a:off x="3807902" y="4080520"/>
            <a:ext cx="4400500"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Page Replacement Algorithms</a:t>
            </a:r>
            <a:endParaRPr lang="en-US" dirty="0">
              <a:latin typeface="Times New Roman" pitchFamily="18" charset="0"/>
              <a:cs typeface="Times New Roman" pitchFamily="18" charset="0"/>
            </a:endParaRPr>
          </a:p>
        </p:txBody>
      </p:sp>
      <p:sp>
        <p:nvSpPr>
          <p:cNvPr id="10" name="Rectangle 9"/>
          <p:cNvSpPr/>
          <p:nvPr/>
        </p:nvSpPr>
        <p:spPr>
          <a:xfrm>
            <a:off x="280120" y="4774173"/>
            <a:ext cx="12097345" cy="355481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a:pPr>
            <a:r>
              <a:rPr lang="en-US" b="1" dirty="0" smtClean="0">
                <a:latin typeface="Times New Roman" pitchFamily="18" charset="0"/>
                <a:cs typeface="Times New Roman" pitchFamily="18" charset="0"/>
              </a:rPr>
              <a:t>First In First Out (FIFO) </a:t>
            </a:r>
          </a:p>
          <a:p>
            <a:pPr marL="457200" indent="-457200" algn="just"/>
            <a:r>
              <a:rPr lang="en-US" dirty="0" smtClean="0">
                <a:latin typeface="Times New Roman" pitchFamily="18" charset="0"/>
                <a:cs typeface="Times New Roman" pitchFamily="18" charset="0"/>
              </a:rPr>
              <a:t>	In this algorithm, the operating system keeps track of all pages in the memory in a queue, the oldest page is in the front of the queue. When a page needs to be replaced page in the front of the queue is selected for removal.</a:t>
            </a:r>
          </a:p>
          <a:p>
            <a:pPr marL="457200" indent="-457200" algn="just">
              <a:buFont typeface="+mj-lt"/>
              <a:buAutoNum type="arabicPeriod" startAt="2"/>
            </a:pPr>
            <a:r>
              <a:rPr lang="en-US" b="1" dirty="0" smtClean="0">
                <a:latin typeface="Times New Roman" pitchFamily="18" charset="0"/>
                <a:cs typeface="Times New Roman" pitchFamily="18" charset="0"/>
              </a:rPr>
              <a:t>Least Recently Used (LRU)</a:t>
            </a:r>
            <a:r>
              <a:rPr lang="en-US" dirty="0" smtClean="0">
                <a:latin typeface="Times New Roman" pitchFamily="18" charset="0"/>
                <a:cs typeface="Times New Roman" pitchFamily="18" charset="0"/>
              </a:rPr>
              <a:t> </a:t>
            </a:r>
          </a:p>
          <a:p>
            <a:pPr marL="457200" indent="-457200" algn="just"/>
            <a:r>
              <a:rPr lang="en-US" dirty="0" smtClean="0">
                <a:latin typeface="Times New Roman" pitchFamily="18" charset="0"/>
                <a:cs typeface="Times New Roman" pitchFamily="18" charset="0"/>
              </a:rPr>
              <a:t>	In this algorithm page will be replaced which is least recently used. </a:t>
            </a:r>
          </a:p>
          <a:p>
            <a:pPr marL="457200" indent="-457200" algn="just">
              <a:buFont typeface="+mj-lt"/>
              <a:buAutoNum type="arabicPeriod" startAt="3"/>
            </a:pPr>
            <a:r>
              <a:rPr lang="en-US" b="1" dirty="0" smtClean="0">
                <a:latin typeface="Times New Roman" pitchFamily="18" charset="0"/>
                <a:cs typeface="Times New Roman" pitchFamily="18" charset="0"/>
              </a:rPr>
              <a:t>Optimal Page replacement (OPT)</a:t>
            </a:r>
          </a:p>
          <a:p>
            <a:pPr marL="457200" indent="-457200" algn="just"/>
            <a:r>
              <a:rPr lang="en-US" dirty="0" smtClean="0">
                <a:latin typeface="Times New Roman" pitchFamily="18" charset="0"/>
                <a:cs typeface="Times New Roman" pitchFamily="18" charset="0"/>
              </a:rPr>
              <a:t>	In this algorithm, pages are replaced which would not be used for the longest duration of time in the future.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039682" y="1371218"/>
            <a:ext cx="71775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 – Page Replacement Policies</a:t>
            </a:r>
          </a:p>
        </p:txBody>
      </p:sp>
      <p:sp>
        <p:nvSpPr>
          <p:cNvPr id="7" name="Rectangle 6"/>
          <p:cNvSpPr/>
          <p:nvPr/>
        </p:nvSpPr>
        <p:spPr>
          <a:xfrm>
            <a:off x="0" y="1875274"/>
            <a:ext cx="4187365" cy="477054"/>
          </a:xfrm>
          <a:prstGeom prst="rect">
            <a:avLst/>
          </a:prstGeom>
        </p:spPr>
        <p:txBody>
          <a:bodyPr wrap="none">
            <a:spAutoFit/>
          </a:bodyPr>
          <a:lstStyle/>
          <a:p>
            <a:pPr marL="457200" indent="-457200" algn="just">
              <a:buFont typeface="+mj-lt"/>
              <a:buAutoNum type="arabicPeriod"/>
            </a:pPr>
            <a:r>
              <a:rPr lang="en-US" b="1" dirty="0" smtClean="0">
                <a:latin typeface="Times New Roman" pitchFamily="18" charset="0"/>
                <a:cs typeface="Times New Roman" pitchFamily="18" charset="0"/>
              </a:rPr>
              <a:t>First In First Out (FIFO) </a:t>
            </a:r>
          </a:p>
        </p:txBody>
      </p:sp>
      <p:sp>
        <p:nvSpPr>
          <p:cNvPr id="8" name="Rectangle 7"/>
          <p:cNvSpPr/>
          <p:nvPr/>
        </p:nvSpPr>
        <p:spPr>
          <a:xfrm>
            <a:off x="568152" y="2307153"/>
            <a:ext cx="11953328" cy="163121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ü"/>
            </a:pPr>
            <a:r>
              <a:rPr lang="en-US" dirty="0" smtClean="0">
                <a:latin typeface="Times New Roman" pitchFamily="18" charset="0"/>
                <a:cs typeface="Times New Roman" pitchFamily="18" charset="0"/>
              </a:rPr>
              <a:t>As the name suggests, this algorithm works on the principle of “</a:t>
            </a:r>
            <a:r>
              <a:rPr lang="en-US" b="1" dirty="0" smtClean="0">
                <a:latin typeface="Times New Roman" pitchFamily="18" charset="0"/>
                <a:cs typeface="Times New Roman" pitchFamily="18" charset="0"/>
              </a:rPr>
              <a:t>First in First out</a:t>
            </a:r>
            <a:r>
              <a:rPr lang="en-US" dirty="0" smtClean="0">
                <a:latin typeface="Times New Roman" pitchFamily="18" charset="0"/>
                <a:cs typeface="Times New Roman" pitchFamily="18" charset="0"/>
              </a:rPr>
              <a:t>“.</a:t>
            </a:r>
          </a:p>
          <a:p>
            <a:pPr marL="457200" indent="-457200" algn="just">
              <a:buFont typeface="Wingdings" pitchFamily="2" charset="2"/>
              <a:buChar char="ü"/>
            </a:pPr>
            <a:r>
              <a:rPr lang="en-US" dirty="0" smtClean="0">
                <a:latin typeface="Times New Roman" pitchFamily="18" charset="0"/>
                <a:cs typeface="Times New Roman" pitchFamily="18" charset="0"/>
              </a:rPr>
              <a:t>It replaces the oldest page that has been present in the main memory for the longest time.</a:t>
            </a:r>
          </a:p>
          <a:p>
            <a:pPr marL="457200" indent="-457200" algn="just">
              <a:buFont typeface="Wingdings" pitchFamily="2" charset="2"/>
              <a:buChar char="ü"/>
            </a:pPr>
            <a:r>
              <a:rPr lang="en-US" dirty="0" smtClean="0">
                <a:latin typeface="Times New Roman" pitchFamily="18" charset="0"/>
                <a:cs typeface="Times New Roman" pitchFamily="18" charset="0"/>
              </a:rPr>
              <a:t>It is implemented by keeping track of all the pages in a queue.</a:t>
            </a:r>
            <a:endParaRPr lang="en-US" dirty="0">
              <a:latin typeface="Times New Roman" pitchFamily="18" charset="0"/>
              <a:cs typeface="Times New Roman" pitchFamily="18" charset="0"/>
            </a:endParaRPr>
          </a:p>
        </p:txBody>
      </p:sp>
      <p:sp>
        <p:nvSpPr>
          <p:cNvPr id="9" name="Rectangle 8"/>
          <p:cNvSpPr/>
          <p:nvPr/>
        </p:nvSpPr>
        <p:spPr>
          <a:xfrm>
            <a:off x="0" y="3990339"/>
            <a:ext cx="4475905" cy="477054"/>
          </a:xfrm>
          <a:prstGeom prst="rect">
            <a:avLst/>
          </a:prstGeom>
        </p:spPr>
        <p:txBody>
          <a:bodyPr wrap="none">
            <a:spAutoFit/>
          </a:bodyPr>
          <a:lstStyle/>
          <a:p>
            <a:pPr marL="457200" indent="-457200" algn="just">
              <a:buFont typeface="+mj-lt"/>
              <a:buAutoNum type="arabicPeriod" startAt="2"/>
            </a:pPr>
            <a:r>
              <a:rPr lang="en-US" b="1" dirty="0" smtClean="0">
                <a:latin typeface="Times New Roman" pitchFamily="18" charset="0"/>
                <a:cs typeface="Times New Roman" pitchFamily="18" charset="0"/>
              </a:rPr>
              <a:t>Least Recently Used (LRU)</a:t>
            </a:r>
            <a:r>
              <a:rPr lang="en-US" dirty="0" smtClean="0">
                <a:latin typeface="Times New Roman" pitchFamily="18" charset="0"/>
                <a:cs typeface="Times New Roman" pitchFamily="18" charset="0"/>
              </a:rPr>
              <a:t> </a:t>
            </a:r>
          </a:p>
        </p:txBody>
      </p:sp>
      <p:sp>
        <p:nvSpPr>
          <p:cNvPr id="10" name="Rectangle 9"/>
          <p:cNvSpPr/>
          <p:nvPr/>
        </p:nvSpPr>
        <p:spPr>
          <a:xfrm>
            <a:off x="568152" y="4395385"/>
            <a:ext cx="12233448" cy="240065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ü"/>
            </a:pPr>
            <a:r>
              <a:rPr lang="en-US" dirty="0" smtClean="0">
                <a:latin typeface="Times New Roman" pitchFamily="18" charset="0"/>
                <a:cs typeface="Times New Roman" pitchFamily="18" charset="0"/>
              </a:rPr>
              <a:t>As the name suggests, this algorithm works on the principle of “</a:t>
            </a:r>
            <a:r>
              <a:rPr lang="en-US" b="1" dirty="0" smtClean="0">
                <a:latin typeface="Times New Roman" pitchFamily="18" charset="0"/>
                <a:cs typeface="Times New Roman" pitchFamily="18" charset="0"/>
              </a:rPr>
              <a:t>Least Recently Used</a:t>
            </a:r>
            <a:r>
              <a:rPr lang="en-US" dirty="0" smtClean="0">
                <a:latin typeface="Times New Roman" pitchFamily="18" charset="0"/>
                <a:cs typeface="Times New Roman" pitchFamily="18" charset="0"/>
              </a:rPr>
              <a:t>“.</a:t>
            </a:r>
          </a:p>
          <a:p>
            <a:pPr marL="457200" indent="-457200" algn="just">
              <a:buFont typeface="Wingdings" pitchFamily="2" charset="2"/>
              <a:buChar char="ü"/>
            </a:pPr>
            <a:r>
              <a:rPr lang="en-US" dirty="0" smtClean="0">
                <a:latin typeface="Times New Roman" pitchFamily="18" charset="0"/>
                <a:cs typeface="Times New Roman" pitchFamily="18" charset="0"/>
              </a:rPr>
              <a:t>It replaces the page that has not been referred by the CPU for the longest time.</a:t>
            </a:r>
          </a:p>
          <a:p>
            <a:pPr marL="457200" indent="-457200" algn="just">
              <a:buFont typeface="Wingdings" pitchFamily="2" charset="2"/>
              <a:buChar char="ü"/>
            </a:pPr>
            <a:r>
              <a:rPr lang="en-US" b="1" dirty="0" smtClean="0">
                <a:latin typeface="Times New Roman" pitchFamily="18" charset="0"/>
                <a:cs typeface="Times New Roman" pitchFamily="18" charset="0"/>
              </a:rPr>
              <a:t>Age Register: </a:t>
            </a:r>
            <a:r>
              <a:rPr lang="en-US" dirty="0" smtClean="0">
                <a:latin typeface="Times New Roman" pitchFamily="18" charset="0"/>
                <a:cs typeface="Times New Roman" pitchFamily="18" charset="0"/>
              </a:rPr>
              <a:t>Every time the page is referenced, that page is assigned with largest positive number. At every interval of time, age registers of all the blocks are decremented by a fixed amount. The least recently used block at any time is the one whose age register contains the smallest number.</a:t>
            </a:r>
            <a:endParaRPr lang="en-US" dirty="0">
              <a:latin typeface="Times New Roman" pitchFamily="18" charset="0"/>
              <a:cs typeface="Times New Roman" pitchFamily="18" charset="0"/>
            </a:endParaRPr>
          </a:p>
        </p:txBody>
      </p:sp>
      <p:sp>
        <p:nvSpPr>
          <p:cNvPr id="11" name="Rectangle 10"/>
          <p:cNvSpPr/>
          <p:nvPr/>
        </p:nvSpPr>
        <p:spPr>
          <a:xfrm>
            <a:off x="0" y="6744816"/>
            <a:ext cx="5250796" cy="477054"/>
          </a:xfrm>
          <a:prstGeom prst="rect">
            <a:avLst/>
          </a:prstGeom>
        </p:spPr>
        <p:txBody>
          <a:bodyPr wrap="none">
            <a:spAutoFit/>
          </a:bodyPr>
          <a:lstStyle/>
          <a:p>
            <a:pPr marL="457200" indent="-457200" algn="just">
              <a:buFont typeface="+mj-lt"/>
              <a:buAutoNum type="arabicPeriod" startAt="3"/>
            </a:pPr>
            <a:r>
              <a:rPr lang="en-US" b="1" dirty="0" smtClean="0">
                <a:latin typeface="Times New Roman" pitchFamily="18" charset="0"/>
                <a:cs typeface="Times New Roman" pitchFamily="18" charset="0"/>
              </a:rPr>
              <a:t>Optimal Page replacement (OPT)</a:t>
            </a:r>
          </a:p>
        </p:txBody>
      </p:sp>
      <p:sp>
        <p:nvSpPr>
          <p:cNvPr id="12" name="Rectangle 11"/>
          <p:cNvSpPr/>
          <p:nvPr/>
        </p:nvSpPr>
        <p:spPr>
          <a:xfrm>
            <a:off x="496144" y="7224479"/>
            <a:ext cx="12305456" cy="240065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ü"/>
            </a:pPr>
            <a:r>
              <a:rPr lang="en-US" dirty="0" smtClean="0">
                <a:latin typeface="Times New Roman" pitchFamily="18" charset="0"/>
                <a:cs typeface="Times New Roman" pitchFamily="18" charset="0"/>
              </a:rPr>
              <a:t>Replaces the page that will not be referred by the CPU in future for the longest time.</a:t>
            </a:r>
          </a:p>
          <a:p>
            <a:pPr marL="457200" indent="-457200" algn="just">
              <a:buFont typeface="Wingdings" pitchFamily="2" charset="2"/>
              <a:buChar char="ü"/>
            </a:pPr>
            <a:r>
              <a:rPr lang="en-US" dirty="0" smtClean="0">
                <a:latin typeface="Times New Roman" pitchFamily="18" charset="0"/>
                <a:cs typeface="Times New Roman" pitchFamily="18" charset="0"/>
              </a:rPr>
              <a:t>It is practically impossible to implement this algorithm.</a:t>
            </a:r>
          </a:p>
          <a:p>
            <a:pPr marL="457200" indent="-457200" algn="just">
              <a:buFont typeface="Wingdings" pitchFamily="2" charset="2"/>
              <a:buChar char="ü"/>
            </a:pPr>
            <a:r>
              <a:rPr lang="en-US" dirty="0" smtClean="0">
                <a:latin typeface="Times New Roman" pitchFamily="18" charset="0"/>
                <a:cs typeface="Times New Roman" pitchFamily="18" charset="0"/>
              </a:rPr>
              <a:t>This is because the pages that will not be used in future for the longest time can not be predicted.</a:t>
            </a:r>
          </a:p>
          <a:p>
            <a:pPr marL="457200" indent="-457200" algn="just">
              <a:buFont typeface="Wingdings" pitchFamily="2" charset="2"/>
              <a:buChar char="ü"/>
            </a:pPr>
            <a:r>
              <a:rPr lang="en-US" dirty="0" smtClean="0">
                <a:latin typeface="Times New Roman" pitchFamily="18" charset="0"/>
                <a:cs typeface="Times New Roman" pitchFamily="18" charset="0"/>
              </a:rPr>
              <a:t>However, it is the best known algorithm and gives the least number of page faults.</a:t>
            </a:r>
          </a:p>
          <a:p>
            <a:pPr marL="457200" indent="-457200" algn="just">
              <a:buFont typeface="Wingdings" pitchFamily="2" charset="2"/>
              <a:buChar char="ü"/>
            </a:pPr>
            <a:r>
              <a:rPr lang="en-US" dirty="0" smtClean="0">
                <a:latin typeface="Times New Roman" pitchFamily="18" charset="0"/>
                <a:cs typeface="Times New Roman" pitchFamily="18" charset="0"/>
              </a:rPr>
              <a:t>Hence, it is used as a performance measure criterion for other algorithms.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039682" y="1371218"/>
            <a:ext cx="71775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 – Page Replacement Policies</a:t>
            </a:r>
          </a:p>
        </p:txBody>
      </p:sp>
      <p:sp>
        <p:nvSpPr>
          <p:cNvPr id="8" name="Rectangle 7"/>
          <p:cNvSpPr/>
          <p:nvPr/>
        </p:nvSpPr>
        <p:spPr>
          <a:xfrm>
            <a:off x="152400" y="2414405"/>
            <a:ext cx="1577804"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Example:</a:t>
            </a:r>
          </a:p>
        </p:txBody>
      </p:sp>
      <p:pic>
        <p:nvPicPr>
          <p:cNvPr id="1026" name="Picture 2"/>
          <p:cNvPicPr>
            <a:picLocks noChangeAspect="1" noChangeArrowheads="1"/>
          </p:cNvPicPr>
          <p:nvPr/>
        </p:nvPicPr>
        <p:blipFill>
          <a:blip r:embed="rId2" cstate="print"/>
          <a:srcRect/>
          <a:stretch>
            <a:fillRect/>
          </a:stretch>
        </p:blipFill>
        <p:spPr bwMode="auto">
          <a:xfrm>
            <a:off x="856184" y="3072408"/>
            <a:ext cx="11375486" cy="100811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52128" y="5592688"/>
            <a:ext cx="12176338" cy="2305422"/>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6" name="Rectangle 5"/>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3039682" y="1371218"/>
            <a:ext cx="71775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 – Page Replacement Policies</a:t>
            </a:r>
          </a:p>
        </p:txBody>
      </p:sp>
      <p:sp>
        <p:nvSpPr>
          <p:cNvPr id="8" name="Rectangle 7"/>
          <p:cNvSpPr/>
          <p:nvPr/>
        </p:nvSpPr>
        <p:spPr>
          <a:xfrm>
            <a:off x="5608712" y="4277380"/>
            <a:ext cx="1042273"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800" b="1" dirty="0" smtClean="0">
                <a:solidFill>
                  <a:schemeClr val="bg1"/>
                </a:solidFill>
                <a:latin typeface="Times New Roman" pitchFamily="18" charset="0"/>
                <a:cs typeface="Times New Roman" pitchFamily="18" charset="0"/>
              </a:rPr>
              <a:t>FIFO</a:t>
            </a:r>
            <a:endParaRPr lang="en-US" dirty="0">
              <a:solidFill>
                <a:schemeClr val="bg1"/>
              </a:solidFill>
            </a:endParaRPr>
          </a:p>
        </p:txBody>
      </p:sp>
      <p:sp>
        <p:nvSpPr>
          <p:cNvPr id="9" name="Rectangle 8"/>
          <p:cNvSpPr/>
          <p:nvPr/>
        </p:nvSpPr>
        <p:spPr>
          <a:xfrm>
            <a:off x="152400" y="2414405"/>
            <a:ext cx="1577804"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Example:</a:t>
            </a:r>
          </a:p>
        </p:txBody>
      </p:sp>
      <p:pic>
        <p:nvPicPr>
          <p:cNvPr id="10" name="Picture 2"/>
          <p:cNvPicPr>
            <a:picLocks noChangeAspect="1" noChangeArrowheads="1"/>
          </p:cNvPicPr>
          <p:nvPr/>
        </p:nvPicPr>
        <p:blipFill>
          <a:blip r:embed="rId3" cstate="print"/>
          <a:srcRect/>
          <a:stretch>
            <a:fillRect/>
          </a:stretch>
        </p:blipFill>
        <p:spPr bwMode="auto">
          <a:xfrm>
            <a:off x="856184" y="3072408"/>
            <a:ext cx="11375486" cy="100811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039682" y="1371218"/>
            <a:ext cx="71775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 – Page Replacement Policies</a:t>
            </a:r>
          </a:p>
        </p:txBody>
      </p:sp>
      <p:sp>
        <p:nvSpPr>
          <p:cNvPr id="7" name="Rectangle 6"/>
          <p:cNvSpPr/>
          <p:nvPr/>
        </p:nvSpPr>
        <p:spPr>
          <a:xfrm>
            <a:off x="5608712" y="4277380"/>
            <a:ext cx="942887"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800" b="1" dirty="0" smtClean="0">
                <a:solidFill>
                  <a:schemeClr val="bg1"/>
                </a:solidFill>
                <a:latin typeface="Times New Roman" pitchFamily="18" charset="0"/>
                <a:cs typeface="Times New Roman" pitchFamily="18" charset="0"/>
              </a:rPr>
              <a:t>LRU</a:t>
            </a:r>
            <a:endParaRPr lang="en-US" dirty="0">
              <a:solidFill>
                <a:schemeClr val="bg1"/>
              </a:solidFill>
            </a:endParaRPr>
          </a:p>
        </p:txBody>
      </p:sp>
      <p:sp>
        <p:nvSpPr>
          <p:cNvPr id="8" name="Rectangle 7"/>
          <p:cNvSpPr/>
          <p:nvPr/>
        </p:nvSpPr>
        <p:spPr>
          <a:xfrm>
            <a:off x="152400" y="2414405"/>
            <a:ext cx="1577804"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Example:</a:t>
            </a:r>
          </a:p>
        </p:txBody>
      </p:sp>
      <p:pic>
        <p:nvPicPr>
          <p:cNvPr id="9" name="Picture 2"/>
          <p:cNvPicPr>
            <a:picLocks noChangeAspect="1" noChangeArrowheads="1"/>
          </p:cNvPicPr>
          <p:nvPr/>
        </p:nvPicPr>
        <p:blipFill>
          <a:blip r:embed="rId2" cstate="print"/>
          <a:srcRect/>
          <a:stretch>
            <a:fillRect/>
          </a:stretch>
        </p:blipFill>
        <p:spPr bwMode="auto">
          <a:xfrm>
            <a:off x="856184" y="3072408"/>
            <a:ext cx="11375486" cy="100811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3074" name="Picture 2"/>
          <p:cNvPicPr>
            <a:picLocks noChangeAspect="1" noChangeArrowheads="1"/>
          </p:cNvPicPr>
          <p:nvPr/>
        </p:nvPicPr>
        <p:blipFill>
          <a:blip r:embed="rId3" cstate="print"/>
          <a:srcRect/>
          <a:stretch>
            <a:fillRect/>
          </a:stretch>
        </p:blipFill>
        <p:spPr bwMode="auto">
          <a:xfrm>
            <a:off x="496144" y="5160640"/>
            <a:ext cx="11991844" cy="223224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039682" y="1371218"/>
            <a:ext cx="71775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 – Page Replacement Policies</a:t>
            </a:r>
          </a:p>
        </p:txBody>
      </p:sp>
      <p:sp>
        <p:nvSpPr>
          <p:cNvPr id="7" name="Rectangle 6"/>
          <p:cNvSpPr/>
          <p:nvPr/>
        </p:nvSpPr>
        <p:spPr>
          <a:xfrm>
            <a:off x="5608712" y="4277380"/>
            <a:ext cx="922047"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sz="2800" b="1" dirty="0" smtClean="0">
                <a:solidFill>
                  <a:schemeClr val="bg1"/>
                </a:solidFill>
                <a:latin typeface="Times New Roman" pitchFamily="18" charset="0"/>
                <a:cs typeface="Times New Roman" pitchFamily="18" charset="0"/>
              </a:rPr>
              <a:t>OPT</a:t>
            </a:r>
            <a:endParaRPr lang="en-US" dirty="0">
              <a:solidFill>
                <a:schemeClr val="bg1"/>
              </a:solidFill>
            </a:endParaRPr>
          </a:p>
        </p:txBody>
      </p:sp>
      <p:sp>
        <p:nvSpPr>
          <p:cNvPr id="8" name="Rectangle 7"/>
          <p:cNvSpPr/>
          <p:nvPr/>
        </p:nvSpPr>
        <p:spPr>
          <a:xfrm>
            <a:off x="152400" y="2414405"/>
            <a:ext cx="1577804"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Example:</a:t>
            </a:r>
          </a:p>
        </p:txBody>
      </p:sp>
      <p:pic>
        <p:nvPicPr>
          <p:cNvPr id="9" name="Picture 2"/>
          <p:cNvPicPr>
            <a:picLocks noChangeAspect="1" noChangeArrowheads="1"/>
          </p:cNvPicPr>
          <p:nvPr/>
        </p:nvPicPr>
        <p:blipFill>
          <a:blip r:embed="rId2" cstate="print"/>
          <a:srcRect/>
          <a:stretch>
            <a:fillRect/>
          </a:stretch>
        </p:blipFill>
        <p:spPr bwMode="auto">
          <a:xfrm>
            <a:off x="856184" y="3072408"/>
            <a:ext cx="11375486" cy="100811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4098" name="Picture 2"/>
          <p:cNvPicPr>
            <a:picLocks noChangeAspect="1" noChangeArrowheads="1"/>
          </p:cNvPicPr>
          <p:nvPr/>
        </p:nvPicPr>
        <p:blipFill>
          <a:blip r:embed="rId3" cstate="print"/>
          <a:srcRect/>
          <a:stretch>
            <a:fillRect/>
          </a:stretch>
        </p:blipFill>
        <p:spPr bwMode="auto">
          <a:xfrm>
            <a:off x="352128" y="5016624"/>
            <a:ext cx="12249637" cy="2304256"/>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039682" y="1371218"/>
            <a:ext cx="7177542" cy="86177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 – Page Replacement Policies</a:t>
            </a:r>
          </a:p>
          <a:p>
            <a:pPr marL="457200" indent="-457200" algn="ctr"/>
            <a:r>
              <a:rPr lang="en-US" b="1" dirty="0" smtClean="0">
                <a:latin typeface="Times New Roman" pitchFamily="18" charset="0"/>
                <a:cs typeface="Times New Roman" pitchFamily="18" charset="0"/>
              </a:rPr>
              <a:t>(Stack Algorithm)</a:t>
            </a:r>
          </a:p>
        </p:txBody>
      </p:sp>
      <p:sp>
        <p:nvSpPr>
          <p:cNvPr id="7" name="Rectangle 6"/>
          <p:cNvSpPr/>
          <p:nvPr/>
        </p:nvSpPr>
        <p:spPr>
          <a:xfrm>
            <a:off x="104418" y="2568352"/>
            <a:ext cx="11840998" cy="861774"/>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b="1" dirty="0" smtClean="0">
                <a:latin typeface="Times New Roman" pitchFamily="18" charset="0"/>
                <a:cs typeface="Times New Roman" pitchFamily="18" charset="0"/>
              </a:rPr>
              <a:t>Stack Algorithm: </a:t>
            </a:r>
          </a:p>
          <a:p>
            <a:pPr marL="1097280" lvl="1" indent="-457200">
              <a:buFont typeface="Wingdings" pitchFamily="2" charset="2"/>
              <a:buChar char="v"/>
            </a:pPr>
            <a:r>
              <a:rPr lang="en-US" b="1" dirty="0" smtClean="0">
                <a:latin typeface="Times New Roman" pitchFamily="18" charset="0"/>
                <a:cs typeface="Times New Roman" pitchFamily="18" charset="0"/>
              </a:rPr>
              <a:t>An Algorithm said to be Stack algorithm, if it satisfies INCLUSION Property</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432248" y="3792488"/>
            <a:ext cx="8050924" cy="1584176"/>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2368352" y="5736704"/>
            <a:ext cx="8018542" cy="2015936"/>
          </a:xfrm>
          <a:prstGeom prst="rect">
            <a:avLst/>
          </a:prstGeom>
        </p:spPr>
        <p:txBody>
          <a:bodyPr wrap="none">
            <a:spAutoFit/>
          </a:bodyPr>
          <a:lstStyle/>
          <a:p>
            <a:r>
              <a:rPr lang="en-US" b="1" dirty="0" smtClean="0">
                <a:latin typeface="Times New Roman" pitchFamily="18" charset="0"/>
                <a:cs typeface="Times New Roman" pitchFamily="18" charset="0"/>
              </a:rPr>
              <a:t>Where, </a:t>
            </a:r>
          </a:p>
          <a:p>
            <a:pPr lvl="1"/>
            <a:r>
              <a:rPr lang="en-US" b="1" dirty="0" smtClean="0">
                <a:latin typeface="Times New Roman" pitchFamily="18" charset="0"/>
                <a:cs typeface="Times New Roman" pitchFamily="18" charset="0"/>
              </a:rPr>
              <a:t>n – Page capacity of M</a:t>
            </a:r>
            <a:r>
              <a:rPr lang="en-US" b="1" baseline="-25000" dirty="0" smtClean="0">
                <a:latin typeface="Times New Roman" pitchFamily="18" charset="0"/>
                <a:cs typeface="Times New Roman" pitchFamily="18" charset="0"/>
              </a:rPr>
              <a:t>1</a:t>
            </a:r>
          </a:p>
          <a:p>
            <a:pPr lvl="1"/>
            <a:r>
              <a:rPr lang="en-US" b="1" dirty="0" smtClean="0">
                <a:latin typeface="Times New Roman" pitchFamily="18" charset="0"/>
                <a:cs typeface="Times New Roman" pitchFamily="18" charset="0"/>
              </a:rPr>
              <a:t>AT – Address Trace</a:t>
            </a:r>
          </a:p>
          <a:p>
            <a:pPr lvl="1"/>
            <a:r>
              <a:rPr lang="en-US" b="1" dirty="0" smtClean="0">
                <a:latin typeface="Times New Roman" pitchFamily="18" charset="0"/>
                <a:cs typeface="Times New Roman" pitchFamily="18" charset="0"/>
              </a:rPr>
              <a:t>B</a:t>
            </a:r>
            <a:r>
              <a:rPr lang="en-US" b="1" baseline="-25000" dirty="0" smtClean="0">
                <a:latin typeface="Times New Roman" pitchFamily="18" charset="0"/>
                <a:cs typeface="Times New Roman" pitchFamily="18" charset="0"/>
              </a:rPr>
              <a:t>t</a:t>
            </a:r>
            <a:r>
              <a:rPr lang="en-US" b="1" dirty="0" smtClean="0">
                <a:latin typeface="Times New Roman" pitchFamily="18" charset="0"/>
                <a:cs typeface="Times New Roman" pitchFamily="18" charset="0"/>
              </a:rPr>
              <a:t>(n) – Set of pages in M</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 at time t</a:t>
            </a:r>
          </a:p>
          <a:p>
            <a:pPr lvl="1"/>
            <a:r>
              <a:rPr lang="en-US" b="1" dirty="0" smtClean="0">
                <a:latin typeface="Times New Roman" pitchFamily="18" charset="0"/>
                <a:cs typeface="Times New Roman" pitchFamily="18" charset="0"/>
              </a:rPr>
              <a:t>L</a:t>
            </a:r>
            <a:r>
              <a:rPr lang="en-US" b="1" baseline="-25000" dirty="0" smtClean="0">
                <a:latin typeface="Times New Roman" pitchFamily="18" charset="0"/>
                <a:cs typeface="Times New Roman" pitchFamily="18" charset="0"/>
              </a:rPr>
              <a:t>t</a:t>
            </a:r>
            <a:r>
              <a:rPr lang="en-US" b="1" dirty="0" smtClean="0">
                <a:latin typeface="Times New Roman" pitchFamily="18" charset="0"/>
                <a:cs typeface="Times New Roman" pitchFamily="18" charset="0"/>
              </a:rPr>
              <a:t> – number of distinct pages have been encountered</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039682" y="1371218"/>
            <a:ext cx="7177542" cy="86177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 – Page Replacement Policies</a:t>
            </a:r>
          </a:p>
          <a:p>
            <a:pPr marL="457200" indent="-457200" algn="ctr"/>
            <a:r>
              <a:rPr lang="en-US" b="1" dirty="0" smtClean="0">
                <a:latin typeface="Times New Roman" pitchFamily="18" charset="0"/>
                <a:cs typeface="Times New Roman" pitchFamily="18" charset="0"/>
              </a:rPr>
              <a:t>(Stack Algorithm)</a:t>
            </a:r>
          </a:p>
        </p:txBody>
      </p:sp>
      <p:pic>
        <p:nvPicPr>
          <p:cNvPr id="6146" name="Picture 2"/>
          <p:cNvPicPr>
            <a:picLocks noChangeAspect="1" noChangeArrowheads="1"/>
          </p:cNvPicPr>
          <p:nvPr/>
        </p:nvPicPr>
        <p:blipFill>
          <a:blip r:embed="rId2" cstate="print"/>
          <a:srcRect/>
          <a:stretch>
            <a:fillRect/>
          </a:stretch>
        </p:blipFill>
        <p:spPr bwMode="auto">
          <a:xfrm>
            <a:off x="1648272" y="2352328"/>
            <a:ext cx="9649072" cy="5771313"/>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6147" name="Picture 3"/>
          <p:cNvPicPr>
            <a:picLocks noChangeAspect="1" noChangeArrowheads="1"/>
          </p:cNvPicPr>
          <p:nvPr/>
        </p:nvPicPr>
        <p:blipFill>
          <a:blip r:embed="rId3" cstate="print"/>
          <a:srcRect/>
          <a:stretch>
            <a:fillRect/>
          </a:stretch>
        </p:blipFill>
        <p:spPr bwMode="auto">
          <a:xfrm>
            <a:off x="1720280" y="8335838"/>
            <a:ext cx="10995096" cy="1073274"/>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720280" y="2450554"/>
            <a:ext cx="9793088" cy="562312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6" name="Rectangle 5"/>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3039682" y="1371218"/>
            <a:ext cx="7177542" cy="86177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 – Page Replacement Policies</a:t>
            </a:r>
          </a:p>
          <a:p>
            <a:pPr marL="457200" indent="-457200" algn="ctr"/>
            <a:r>
              <a:rPr lang="en-US" b="1" dirty="0" smtClean="0">
                <a:latin typeface="Times New Roman" pitchFamily="18" charset="0"/>
                <a:cs typeface="Times New Roman" pitchFamily="18" charset="0"/>
              </a:rPr>
              <a:t>(Stack Algorithm)</a:t>
            </a:r>
          </a:p>
        </p:txBody>
      </p:sp>
      <p:pic>
        <p:nvPicPr>
          <p:cNvPr id="7171" name="Picture 3"/>
          <p:cNvPicPr>
            <a:picLocks noChangeAspect="1" noChangeArrowheads="1"/>
          </p:cNvPicPr>
          <p:nvPr/>
        </p:nvPicPr>
        <p:blipFill>
          <a:blip r:embed="rId3" cstate="print"/>
          <a:srcRect/>
          <a:stretch>
            <a:fillRect/>
          </a:stretch>
        </p:blipFill>
        <p:spPr bwMode="auto">
          <a:xfrm>
            <a:off x="3592488" y="8184976"/>
            <a:ext cx="5543550" cy="80962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90663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Memory Allocation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039682" y="1371218"/>
            <a:ext cx="717754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Preemptive Allocation – Page Replacement Policies</a:t>
            </a:r>
          </a:p>
        </p:txBody>
      </p:sp>
      <p:sp>
        <p:nvSpPr>
          <p:cNvPr id="7" name="Rectangle 6"/>
          <p:cNvSpPr/>
          <p:nvPr/>
        </p:nvSpPr>
        <p:spPr>
          <a:xfrm>
            <a:off x="246938" y="2064296"/>
            <a:ext cx="2721194" cy="477054"/>
          </a:xfrm>
          <a:prstGeom prst="rect">
            <a:avLst/>
          </a:prstGeom>
        </p:spPr>
        <p:txBody>
          <a:bodyPr wrap="none">
            <a:spAutoFit/>
          </a:bodyPr>
          <a:lstStyle/>
          <a:p>
            <a:pPr marL="457200" indent="-457200" algn="ctr"/>
            <a:r>
              <a:rPr lang="en-US" b="1" dirty="0" smtClean="0">
                <a:latin typeface="Times New Roman" pitchFamily="18" charset="0"/>
                <a:cs typeface="Times New Roman" pitchFamily="18" charset="0"/>
              </a:rPr>
              <a:t>Other Algorithms:</a:t>
            </a:r>
          </a:p>
        </p:txBody>
      </p:sp>
      <p:sp>
        <p:nvSpPr>
          <p:cNvPr id="8" name="Rectangle 7"/>
          <p:cNvSpPr/>
          <p:nvPr/>
        </p:nvSpPr>
        <p:spPr>
          <a:xfrm>
            <a:off x="496144" y="2928392"/>
            <a:ext cx="11953699" cy="432426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r>
              <a:rPr lang="en-US" b="1" u="sng" dirty="0" smtClean="0">
                <a:latin typeface="Times New Roman" pitchFamily="18" charset="0"/>
                <a:cs typeface="Times New Roman" pitchFamily="18" charset="0"/>
              </a:rPr>
              <a:t>Direct mapping</a:t>
            </a:r>
          </a:p>
          <a:p>
            <a:pPr marL="1097280" lvl="1" indent="-457200" algn="just">
              <a:buFont typeface="Wingdings" pitchFamily="2" charset="2"/>
              <a:buChar char="v"/>
            </a:pPr>
            <a:r>
              <a:rPr lang="en-US" dirty="0" smtClean="0">
                <a:latin typeface="Times New Roman" pitchFamily="18" charset="0"/>
                <a:cs typeface="Times New Roman" pitchFamily="18" charset="0"/>
              </a:rPr>
              <a:t>Each incoming block from M</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is assigned to a fixed region of M</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determined by the block's low-order address bits.</a:t>
            </a:r>
          </a:p>
          <a:p>
            <a:pPr marL="457200" indent="-457200" algn="just"/>
            <a:r>
              <a:rPr lang="en-US" b="1" u="sng" dirty="0" smtClean="0">
                <a:latin typeface="Times New Roman" pitchFamily="18" charset="0"/>
                <a:cs typeface="Times New Roman" pitchFamily="18" charset="0"/>
              </a:rPr>
              <a:t>Random </a:t>
            </a:r>
            <a:endParaRPr lang="en-US" b="1" dirty="0" smtClean="0">
              <a:latin typeface="Times New Roman" pitchFamily="18" charset="0"/>
              <a:cs typeface="Times New Roman" pitchFamily="18" charset="0"/>
            </a:endParaRPr>
          </a:p>
          <a:p>
            <a:pPr marL="1097280" lvl="1" indent="-457200" algn="just">
              <a:buFont typeface="Wingdings" pitchFamily="2" charset="2"/>
              <a:buChar char="v"/>
            </a:pPr>
            <a:r>
              <a:rPr lang="en-US" dirty="0" smtClean="0">
                <a:latin typeface="Times New Roman" pitchFamily="18" charset="0"/>
                <a:cs typeface="Times New Roman" pitchFamily="18" charset="0"/>
              </a:rPr>
              <a:t>As the name suggests, this algorithm randomly replaces any page.</a:t>
            </a:r>
          </a:p>
          <a:p>
            <a:pPr marL="1097280" lvl="1" indent="-457200" algn="just">
              <a:buFont typeface="Wingdings" pitchFamily="2" charset="2"/>
              <a:buChar char="v"/>
            </a:pPr>
            <a:r>
              <a:rPr lang="en-US" dirty="0" smtClean="0">
                <a:latin typeface="Times New Roman" pitchFamily="18" charset="0"/>
                <a:cs typeface="Times New Roman" pitchFamily="18" charset="0"/>
              </a:rPr>
              <a:t>So, this algorithm may behave like any other algorithm like FIFO, LIFO, LRU, Optimal etc.</a:t>
            </a:r>
          </a:p>
          <a:p>
            <a:pPr marL="457200" indent="-457200" algn="just"/>
            <a:r>
              <a:rPr lang="en-US" b="1" u="sng" dirty="0" smtClean="0">
                <a:latin typeface="Times New Roman" pitchFamily="18" charset="0"/>
                <a:cs typeface="Times New Roman" pitchFamily="18" charset="0"/>
              </a:rPr>
              <a:t>LIFO </a:t>
            </a:r>
            <a:endParaRPr lang="en-US" b="1" dirty="0" smtClean="0">
              <a:latin typeface="Times New Roman" pitchFamily="18" charset="0"/>
              <a:cs typeface="Times New Roman" pitchFamily="18" charset="0"/>
            </a:endParaRPr>
          </a:p>
          <a:p>
            <a:pPr marL="1097280" lvl="1" indent="-457200" algn="just">
              <a:buFont typeface="Wingdings" pitchFamily="2" charset="2"/>
              <a:buChar char="v"/>
            </a:pPr>
            <a:r>
              <a:rPr lang="en-US" dirty="0" smtClean="0">
                <a:latin typeface="Times New Roman" pitchFamily="18" charset="0"/>
                <a:cs typeface="Times New Roman" pitchFamily="18" charset="0"/>
              </a:rPr>
              <a:t>As the name suggests, this algorithm works on the principle of “</a:t>
            </a:r>
            <a:r>
              <a:rPr lang="en-US" b="1" dirty="0" smtClean="0">
                <a:latin typeface="Times New Roman" pitchFamily="18" charset="0"/>
                <a:cs typeface="Times New Roman" pitchFamily="18" charset="0"/>
              </a:rPr>
              <a:t>Last in First out</a:t>
            </a:r>
            <a:r>
              <a:rPr lang="en-US" dirty="0" smtClean="0">
                <a:latin typeface="Times New Roman" pitchFamily="18" charset="0"/>
                <a:cs typeface="Times New Roman" pitchFamily="18" charset="0"/>
              </a:rPr>
              <a:t>“.</a:t>
            </a:r>
          </a:p>
          <a:p>
            <a:pPr marL="1097280" lvl="1" indent="-457200" algn="just">
              <a:buFont typeface="Wingdings" pitchFamily="2" charset="2"/>
              <a:buChar char="v"/>
            </a:pPr>
            <a:r>
              <a:rPr lang="en-US" dirty="0" smtClean="0">
                <a:latin typeface="Times New Roman" pitchFamily="18" charset="0"/>
                <a:cs typeface="Times New Roman" pitchFamily="18" charset="0"/>
              </a:rPr>
              <a:t>It replaces the newest page that arrived at last in the main memory.</a:t>
            </a:r>
          </a:p>
          <a:p>
            <a:pPr marL="1097280" lvl="1" indent="-457200" algn="just">
              <a:buFont typeface="Wingdings" pitchFamily="2" charset="2"/>
              <a:buChar char="v"/>
            </a:pPr>
            <a:r>
              <a:rPr lang="en-US" dirty="0" smtClean="0">
                <a:latin typeface="Times New Roman" pitchFamily="18" charset="0"/>
                <a:cs typeface="Times New Roman" pitchFamily="18" charset="0"/>
              </a:rPr>
              <a:t>It is implemented by keeping track of all the pages in a stack.</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107436"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Introduction: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119272" y="1776264"/>
            <a:ext cx="6281528" cy="477054"/>
          </a:xfrm>
          <a:prstGeom prst="rect">
            <a:avLst/>
          </a:prstGeom>
        </p:spPr>
        <p:txBody>
          <a:bodyPr wrap="none">
            <a:spAutoFit/>
          </a:bodyPr>
          <a:lstStyle/>
          <a:p>
            <a:pPr algn="just"/>
            <a:r>
              <a:rPr lang="en-US" b="1" dirty="0" smtClean="0">
                <a:latin typeface="Times New Roman" pitchFamily="18" charset="0"/>
                <a:cs typeface="Times New Roman" pitchFamily="18" charset="0"/>
              </a:rPr>
              <a:t>Relationship for M</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 and M</a:t>
            </a:r>
            <a:r>
              <a:rPr lang="en-US" b="1" baseline="-25000" dirty="0" smtClean="0">
                <a:latin typeface="Times New Roman" pitchFamily="18" charset="0"/>
                <a:cs typeface="Times New Roman" pitchFamily="18" charset="0"/>
              </a:rPr>
              <a:t>i+1</a:t>
            </a:r>
            <a:r>
              <a:rPr lang="en-US" b="1" dirty="0" smtClean="0">
                <a:latin typeface="Times New Roman" pitchFamily="18" charset="0"/>
                <a:cs typeface="Times New Roman" pitchFamily="18" charset="0"/>
              </a:rPr>
              <a:t> level memory</a:t>
            </a:r>
            <a:endParaRPr lang="en-IN" b="1" dirty="0">
              <a:latin typeface="Times New Roman" pitchFamily="18" charset="0"/>
              <a:cs typeface="Times New Roman" pitchFamily="18" charset="0"/>
            </a:endParaRPr>
          </a:p>
        </p:txBody>
      </p:sp>
      <p:sp>
        <p:nvSpPr>
          <p:cNvPr id="7" name="Rectangle 6"/>
          <p:cNvSpPr/>
          <p:nvPr/>
        </p:nvSpPr>
        <p:spPr>
          <a:xfrm>
            <a:off x="1432248" y="2568352"/>
            <a:ext cx="6400800" cy="124649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457200" indent="-457200" algn="just">
              <a:buFont typeface="Wingdings" pitchFamily="2" charset="2"/>
              <a:buChar char="ü"/>
            </a:pPr>
            <a:r>
              <a:rPr lang="en-US" b="1" dirty="0" smtClean="0">
                <a:latin typeface="Times New Roman" pitchFamily="18" charset="0"/>
                <a:cs typeface="Times New Roman" pitchFamily="18" charset="0"/>
              </a:rPr>
              <a:t>Cost per bit 		</a:t>
            </a:r>
            <a:r>
              <a:rPr lang="en-US" b="1" dirty="0" err="1" smtClean="0">
                <a:latin typeface="Times New Roman" pitchFamily="18" charset="0"/>
                <a:cs typeface="Times New Roman" pitchFamily="18" charset="0"/>
              </a:rPr>
              <a:t>c</a:t>
            </a:r>
            <a:r>
              <a:rPr lang="en-US" b="1" baseline="-25000" dirty="0" err="1" smtClean="0">
                <a:latin typeface="Times New Roman" pitchFamily="18" charset="0"/>
                <a:cs typeface="Times New Roman" pitchFamily="18" charset="0"/>
              </a:rPr>
              <a:t>i</a:t>
            </a:r>
            <a:r>
              <a:rPr lang="en-US" b="1" dirty="0" smtClean="0">
                <a:latin typeface="Times New Roman" pitchFamily="18" charset="0"/>
                <a:cs typeface="Times New Roman" pitchFamily="18" charset="0"/>
              </a:rPr>
              <a:t> &gt; c</a:t>
            </a:r>
            <a:r>
              <a:rPr lang="en-US" b="1" baseline="-25000" dirty="0" smtClean="0">
                <a:latin typeface="Times New Roman" pitchFamily="18" charset="0"/>
                <a:cs typeface="Times New Roman" pitchFamily="18" charset="0"/>
              </a:rPr>
              <a:t>i+1</a:t>
            </a:r>
          </a:p>
          <a:p>
            <a:pPr marL="457200" indent="-457200" algn="just">
              <a:buFont typeface="Wingdings" pitchFamily="2" charset="2"/>
              <a:buChar char="ü"/>
            </a:pPr>
            <a:r>
              <a:rPr lang="en-US" b="1" dirty="0" smtClean="0">
                <a:latin typeface="Times New Roman" pitchFamily="18" charset="0"/>
                <a:cs typeface="Times New Roman" pitchFamily="18" charset="0"/>
              </a:rPr>
              <a:t>Access time 		</a:t>
            </a:r>
            <a:r>
              <a:rPr lang="en-US" b="1" dirty="0" err="1" smtClean="0">
                <a:latin typeface="Times New Roman" pitchFamily="18" charset="0"/>
                <a:cs typeface="Times New Roman" pitchFamily="18" charset="0"/>
              </a:rPr>
              <a:t>t</a:t>
            </a:r>
            <a:r>
              <a:rPr lang="en-US" b="1" baseline="-25000" dirty="0" err="1" smtClean="0">
                <a:latin typeface="Times New Roman" pitchFamily="18" charset="0"/>
                <a:cs typeface="Times New Roman" pitchFamily="18" charset="0"/>
              </a:rPr>
              <a:t>Ai</a:t>
            </a:r>
            <a:r>
              <a:rPr lang="en-US" b="1" baseline="-25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&lt; t</a:t>
            </a:r>
            <a:r>
              <a:rPr lang="en-US" b="1" baseline="-25000" dirty="0" smtClean="0">
                <a:latin typeface="Times New Roman" pitchFamily="18" charset="0"/>
                <a:cs typeface="Times New Roman" pitchFamily="18" charset="0"/>
              </a:rPr>
              <a:t>Ai+1</a:t>
            </a:r>
          </a:p>
          <a:p>
            <a:pPr marL="457200" indent="-457200" algn="just">
              <a:buFont typeface="Wingdings" pitchFamily="2" charset="2"/>
              <a:buChar char="ü"/>
            </a:pPr>
            <a:r>
              <a:rPr lang="en-US" b="1" dirty="0" smtClean="0">
                <a:latin typeface="Times New Roman" pitchFamily="18" charset="0"/>
                <a:cs typeface="Times New Roman" pitchFamily="18" charset="0"/>
              </a:rPr>
              <a:t>Storage capacity	 S</a:t>
            </a:r>
            <a:r>
              <a:rPr lang="en-US" b="1" baseline="-25000" dirty="0" smtClean="0">
                <a:latin typeface="Times New Roman" pitchFamily="18" charset="0"/>
                <a:cs typeface="Times New Roman" pitchFamily="18" charset="0"/>
              </a:rPr>
              <a:t>i</a:t>
            </a:r>
            <a:r>
              <a:rPr lang="en-US" b="1" dirty="0" smtClean="0">
                <a:latin typeface="Times New Roman" pitchFamily="18" charset="0"/>
                <a:cs typeface="Times New Roman" pitchFamily="18" charset="0"/>
              </a:rPr>
              <a:t>&lt; </a:t>
            </a:r>
            <a:r>
              <a:rPr lang="en-US" b="1" dirty="0" err="1" smtClean="0">
                <a:latin typeface="Times New Roman" pitchFamily="18" charset="0"/>
                <a:cs typeface="Times New Roman" pitchFamily="18" charset="0"/>
              </a:rPr>
              <a:t>S</a:t>
            </a:r>
            <a:r>
              <a:rPr lang="en-US" b="1" baseline="-25000" dirty="0" err="1" smtClean="0">
                <a:latin typeface="Times New Roman" pitchFamily="18" charset="0"/>
                <a:cs typeface="Times New Roman" pitchFamily="18" charset="0"/>
              </a:rPr>
              <a:t>i+l</a:t>
            </a:r>
            <a:endParaRPr lang="en-US" b="1" baseline="-25000" dirty="0">
              <a:latin typeface="Times New Roman" pitchFamily="18" charset="0"/>
              <a:cs typeface="Times New Roman" pitchFamily="18" charset="0"/>
            </a:endParaRPr>
          </a:p>
        </p:txBody>
      </p:sp>
      <p:sp>
        <p:nvSpPr>
          <p:cNvPr id="8" name="Rectangle 7"/>
          <p:cNvSpPr/>
          <p:nvPr/>
        </p:nvSpPr>
        <p:spPr>
          <a:xfrm>
            <a:off x="136104" y="4008512"/>
            <a:ext cx="8763618" cy="477054"/>
          </a:xfrm>
          <a:prstGeom prst="rect">
            <a:avLst/>
          </a:prstGeom>
        </p:spPr>
        <p:txBody>
          <a:bodyPr wrap="none">
            <a:spAutoFit/>
          </a:bodyPr>
          <a:lstStyle/>
          <a:p>
            <a:pPr algn="just"/>
            <a:r>
              <a:rPr lang="en-US" b="1" dirty="0" smtClean="0">
                <a:latin typeface="Times New Roman" pitchFamily="18" charset="0"/>
                <a:cs typeface="Times New Roman" pitchFamily="18" charset="0"/>
              </a:rPr>
              <a:t>Memory data transfer  occurs from M</a:t>
            </a:r>
            <a:r>
              <a:rPr lang="en-US" b="1" baseline="-25000" dirty="0" smtClean="0">
                <a:latin typeface="Times New Roman" pitchFamily="18" charset="0"/>
                <a:cs typeface="Times New Roman" pitchFamily="18" charset="0"/>
              </a:rPr>
              <a:t>i</a:t>
            </a:r>
            <a:r>
              <a:rPr lang="en-US" b="1" dirty="0" smtClean="0">
                <a:latin typeface="Times New Roman" pitchFamily="18" charset="0"/>
                <a:cs typeface="Times New Roman" pitchFamily="18" charset="0"/>
              </a:rPr>
              <a:t> to M</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 and then to CPU</a:t>
            </a:r>
            <a:endParaRPr lang="en-IN" b="1" dirty="0">
              <a:latin typeface="Times New Roman" pitchFamily="18" charset="0"/>
              <a:cs typeface="Times New Roman" pitchFamily="18" charset="0"/>
            </a:endParaRPr>
          </a:p>
        </p:txBody>
      </p:sp>
      <p:sp>
        <p:nvSpPr>
          <p:cNvPr id="9" name="Rectangle 8"/>
          <p:cNvSpPr/>
          <p:nvPr/>
        </p:nvSpPr>
        <p:spPr>
          <a:xfrm>
            <a:off x="1720280" y="4467562"/>
            <a:ext cx="5936240"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latin typeface="Times New Roman" pitchFamily="18" charset="0"/>
                <a:cs typeface="Times New Roman" pitchFamily="18" charset="0"/>
              </a:rPr>
              <a:t>M</a:t>
            </a:r>
            <a:r>
              <a:rPr lang="en-US" b="1" baseline="-25000" dirty="0" smtClean="0">
                <a:latin typeface="Times New Roman" pitchFamily="18" charset="0"/>
                <a:cs typeface="Times New Roman" pitchFamily="18" charset="0"/>
              </a:rPr>
              <a:t>i</a:t>
            </a:r>
            <a:r>
              <a:rPr lang="en-US" b="1" dirty="0" smtClean="0">
                <a:latin typeface="Times New Roman" pitchFamily="18" charset="0"/>
                <a:cs typeface="Times New Roman" pitchFamily="18" charset="0"/>
              </a:rPr>
              <a:t> to M</a:t>
            </a:r>
            <a:r>
              <a:rPr lang="en-US" b="1" baseline="-25000" dirty="0" smtClean="0">
                <a:latin typeface="Times New Roman" pitchFamily="18" charset="0"/>
                <a:cs typeface="Times New Roman" pitchFamily="18" charset="0"/>
              </a:rPr>
              <a:t>i-1</a:t>
            </a:r>
            <a:r>
              <a:rPr lang="en-US" b="1" dirty="0" smtClean="0">
                <a:latin typeface="Times New Roman" pitchFamily="18" charset="0"/>
                <a:cs typeface="Times New Roman" pitchFamily="18" charset="0"/>
              </a:rPr>
              <a:t> to M</a:t>
            </a:r>
            <a:r>
              <a:rPr lang="en-US" b="1" baseline="-25000" dirty="0" smtClean="0">
                <a:latin typeface="Times New Roman" pitchFamily="18" charset="0"/>
                <a:cs typeface="Times New Roman" pitchFamily="18" charset="0"/>
              </a:rPr>
              <a:t>i-2</a:t>
            </a:r>
            <a:r>
              <a:rPr lang="en-US" b="1" dirty="0" smtClean="0">
                <a:latin typeface="Times New Roman" pitchFamily="18" charset="0"/>
                <a:cs typeface="Times New Roman" pitchFamily="18" charset="0"/>
              </a:rPr>
              <a:t> to M</a:t>
            </a:r>
            <a:r>
              <a:rPr lang="en-US" b="1" baseline="-25000" dirty="0" smtClean="0">
                <a:latin typeface="Times New Roman" pitchFamily="18" charset="0"/>
                <a:cs typeface="Times New Roman" pitchFamily="18" charset="0"/>
              </a:rPr>
              <a:t>i-3</a:t>
            </a:r>
            <a:r>
              <a:rPr lang="en-US" b="1" dirty="0" smtClean="0">
                <a:latin typeface="Times New Roman" pitchFamily="18" charset="0"/>
                <a:cs typeface="Times New Roman" pitchFamily="18" charset="0"/>
              </a:rPr>
              <a:t> ….. to M</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 to CPU</a:t>
            </a:r>
            <a:endParaRPr lang="en-US" dirty="0"/>
          </a:p>
        </p:txBody>
      </p:sp>
      <p:sp>
        <p:nvSpPr>
          <p:cNvPr id="10" name="Rectangle 9"/>
          <p:cNvSpPr/>
          <p:nvPr/>
        </p:nvSpPr>
        <p:spPr>
          <a:xfrm>
            <a:off x="93152" y="5160640"/>
            <a:ext cx="4795480" cy="477054"/>
          </a:xfrm>
          <a:prstGeom prst="rect">
            <a:avLst/>
          </a:prstGeom>
        </p:spPr>
        <p:txBody>
          <a:bodyPr wrap="none">
            <a:spAutoFit/>
          </a:bodyPr>
          <a:lstStyle/>
          <a:p>
            <a:pPr algn="just"/>
            <a:r>
              <a:rPr lang="en-US" b="1" dirty="0" smtClean="0">
                <a:latin typeface="Times New Roman" pitchFamily="18" charset="0"/>
                <a:cs typeface="Times New Roman" pitchFamily="18" charset="0"/>
              </a:rPr>
              <a:t>Reason for using Virtual Memory</a:t>
            </a:r>
            <a:endParaRPr lang="en-IN" b="1" dirty="0">
              <a:latin typeface="Times New Roman" pitchFamily="18" charset="0"/>
              <a:cs typeface="Times New Roman" pitchFamily="18" charset="0"/>
            </a:endParaRPr>
          </a:p>
        </p:txBody>
      </p:sp>
      <p:sp>
        <p:nvSpPr>
          <p:cNvPr id="11" name="Rectangle 10"/>
          <p:cNvSpPr/>
          <p:nvPr/>
        </p:nvSpPr>
        <p:spPr>
          <a:xfrm>
            <a:off x="144016" y="5736704"/>
            <a:ext cx="12521480" cy="27853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a:pPr>
            <a:r>
              <a:rPr lang="en-US" dirty="0" smtClean="0">
                <a:latin typeface="Times New Roman" pitchFamily="18" charset="0"/>
                <a:cs typeface="Times New Roman" pitchFamily="18" charset="0"/>
              </a:rPr>
              <a:t>To free user programs from the need to carry out storage allocation and to permit efficient </a:t>
            </a:r>
            <a:r>
              <a:rPr lang="en-US" b="1" dirty="0" smtClean="0">
                <a:latin typeface="Times New Roman" pitchFamily="18" charset="0"/>
                <a:cs typeface="Times New Roman" pitchFamily="18" charset="0"/>
              </a:rPr>
              <a:t>sharing of the available memory space</a:t>
            </a:r>
            <a:r>
              <a:rPr lang="en-US" dirty="0" smtClean="0">
                <a:latin typeface="Times New Roman" pitchFamily="18" charset="0"/>
                <a:cs typeface="Times New Roman" pitchFamily="18" charset="0"/>
              </a:rPr>
              <a:t> among different users.</a:t>
            </a:r>
          </a:p>
          <a:p>
            <a:pPr marL="457200" indent="-457200" algn="just">
              <a:buFont typeface="+mj-lt"/>
              <a:buAutoNum type="arabicPeriod"/>
            </a:pPr>
            <a:r>
              <a:rPr lang="en-US" dirty="0" smtClean="0">
                <a:latin typeface="Times New Roman" pitchFamily="18" charset="0"/>
                <a:cs typeface="Times New Roman" pitchFamily="18" charset="0"/>
              </a:rPr>
              <a:t>To </a:t>
            </a:r>
            <a:r>
              <a:rPr lang="en-US" b="1" dirty="0" smtClean="0">
                <a:latin typeface="Times New Roman" pitchFamily="18" charset="0"/>
                <a:cs typeface="Times New Roman" pitchFamily="18" charset="0"/>
              </a:rPr>
              <a:t>make programs independent of the configuration and capacity </a:t>
            </a:r>
            <a:r>
              <a:rPr lang="en-US" dirty="0" smtClean="0">
                <a:latin typeface="Times New Roman" pitchFamily="18" charset="0"/>
                <a:cs typeface="Times New Roman" pitchFamily="18" charset="0"/>
              </a:rPr>
              <a:t>of the physical memory present for their execution; for example, to allow seamless overflow into secondary memory when the capacity of main memory is exceeded.</a:t>
            </a:r>
          </a:p>
          <a:p>
            <a:pPr marL="457200" indent="-457200" algn="just">
              <a:buFont typeface="+mj-lt"/>
              <a:buAutoNum type="arabicPeriod"/>
            </a:pPr>
            <a:r>
              <a:rPr lang="en-US" dirty="0" smtClean="0">
                <a:latin typeface="Times New Roman" pitchFamily="18" charset="0"/>
                <a:cs typeface="Times New Roman" pitchFamily="18" charset="0"/>
              </a:rPr>
              <a:t>To </a:t>
            </a:r>
            <a:r>
              <a:rPr lang="en-US" b="1" dirty="0" smtClean="0">
                <a:latin typeface="Times New Roman" pitchFamily="18" charset="0"/>
                <a:cs typeface="Times New Roman" pitchFamily="18" charset="0"/>
              </a:rPr>
              <a:t>achieve the very low access time and cost per bit</a:t>
            </a:r>
            <a:r>
              <a:rPr lang="en-US" dirty="0" smtClean="0">
                <a:latin typeface="Times New Roman" pitchFamily="18" charset="0"/>
                <a:cs typeface="Times New Roman" pitchFamily="18" charset="0"/>
              </a:rPr>
              <a:t> that are possible with a memory hierarchy.</a:t>
            </a:r>
            <a:endParaRPr lang="en-US" dirty="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352128" y="1488232"/>
            <a:ext cx="12169352" cy="12464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dirty="0" smtClean="0">
                <a:latin typeface="Times New Roman" pitchFamily="18" charset="0"/>
                <a:cs typeface="Times New Roman" pitchFamily="18" charset="0"/>
              </a:rPr>
              <a:t>The term cache refers to a fast intermediate memory within a larger memory system.</a:t>
            </a:r>
          </a:p>
          <a:p>
            <a:pPr marL="457200" indent="-457200" algn="just">
              <a:buFont typeface="Wingdings" pitchFamily="2" charset="2"/>
              <a:buChar char="v"/>
            </a:pPr>
            <a:r>
              <a:rPr lang="en-US" dirty="0" smtClean="0">
                <a:latin typeface="Times New Roman" pitchFamily="18" charset="0"/>
                <a:cs typeface="Times New Roman" pitchFamily="18" charset="0"/>
              </a:rPr>
              <a:t>Caches directly providing the CPU with fast, single-cycle access to its external memory.</a:t>
            </a:r>
          </a:p>
          <a:p>
            <a:pPr marL="457200" indent="-457200" algn="just">
              <a:buFont typeface="Wingdings" pitchFamily="2" charset="2"/>
              <a:buChar char="v"/>
            </a:pPr>
            <a:r>
              <a:rPr lang="en-US" dirty="0" smtClean="0">
                <a:latin typeface="Times New Roman" pitchFamily="18" charset="0"/>
                <a:cs typeface="Times New Roman" pitchFamily="18" charset="0"/>
              </a:rPr>
              <a:t>A cache serves as a buffer between a CPU and its main memory.</a:t>
            </a:r>
            <a:endParaRPr lang="en-US" dirty="0">
              <a:latin typeface="Times New Roman" pitchFamily="18" charset="0"/>
              <a:cs typeface="Times New Roman" pitchFamily="18" charset="0"/>
            </a:endParaRPr>
          </a:p>
        </p:txBody>
      </p:sp>
      <p:sp>
        <p:nvSpPr>
          <p:cNvPr id="7" name="Rectangle 6"/>
          <p:cNvSpPr/>
          <p:nvPr/>
        </p:nvSpPr>
        <p:spPr>
          <a:xfrm>
            <a:off x="152400" y="3278501"/>
            <a:ext cx="155440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Features:</a:t>
            </a:r>
          </a:p>
        </p:txBody>
      </p:sp>
      <p:pic>
        <p:nvPicPr>
          <p:cNvPr id="1026" name="Picture 2"/>
          <p:cNvPicPr>
            <a:picLocks noChangeAspect="1" noChangeArrowheads="1"/>
          </p:cNvPicPr>
          <p:nvPr/>
        </p:nvPicPr>
        <p:blipFill>
          <a:blip r:embed="rId2" cstate="print"/>
          <a:srcRect/>
          <a:stretch>
            <a:fillRect/>
          </a:stretch>
        </p:blipFill>
        <p:spPr bwMode="auto">
          <a:xfrm>
            <a:off x="424136" y="4224536"/>
            <a:ext cx="11565917" cy="4464496"/>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159144" y="1371218"/>
            <a:ext cx="293862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Cache Organization</a:t>
            </a:r>
          </a:p>
        </p:txBody>
      </p:sp>
      <p:pic>
        <p:nvPicPr>
          <p:cNvPr id="2050" name="Picture 2"/>
          <p:cNvPicPr>
            <a:picLocks noChangeAspect="1" noChangeArrowheads="1"/>
          </p:cNvPicPr>
          <p:nvPr/>
        </p:nvPicPr>
        <p:blipFill>
          <a:blip r:embed="rId2" cstate="print"/>
          <a:srcRect/>
          <a:stretch>
            <a:fillRect/>
          </a:stretch>
        </p:blipFill>
        <p:spPr bwMode="auto">
          <a:xfrm>
            <a:off x="352127" y="2208312"/>
            <a:ext cx="5147675" cy="388843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5904656" y="2659226"/>
            <a:ext cx="6400800" cy="5093702"/>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Memory words are stored in a cache data memory and are grouped into small pages called </a:t>
            </a:r>
            <a:r>
              <a:rPr lang="en-US" b="1" i="1" dirty="0" smtClean="0">
                <a:latin typeface="Times New Roman" pitchFamily="18" charset="0"/>
                <a:cs typeface="Times New Roman" pitchFamily="18" charset="0"/>
              </a:rPr>
              <a:t>cache blocks or lines</a:t>
            </a:r>
            <a:r>
              <a:rPr lang="en-US" dirty="0" smtClean="0">
                <a:latin typeface="Times New Roman" pitchFamily="18" charset="0"/>
                <a:cs typeface="Times New Roman" pitchFamily="18" charset="0"/>
              </a:rPr>
              <a:t>. </a:t>
            </a:r>
          </a:p>
          <a:p>
            <a:pPr marL="457200" indent="-457200" algn="just">
              <a:buFont typeface="Wingdings" pitchFamily="2" charset="2"/>
              <a:buChar char="Ø"/>
            </a:pPr>
            <a:r>
              <a:rPr lang="en-US" dirty="0" smtClean="0">
                <a:latin typeface="Times New Roman" pitchFamily="18" charset="0"/>
                <a:cs typeface="Times New Roman" pitchFamily="18" charset="0"/>
              </a:rPr>
              <a:t>The contents of the </a:t>
            </a:r>
            <a:r>
              <a:rPr lang="en-US" b="1" i="1" dirty="0" smtClean="0">
                <a:latin typeface="Times New Roman" pitchFamily="18" charset="0"/>
                <a:cs typeface="Times New Roman" pitchFamily="18" charset="0"/>
              </a:rPr>
              <a:t>cache's data memory </a:t>
            </a:r>
            <a:r>
              <a:rPr lang="en-US" dirty="0" smtClean="0">
                <a:latin typeface="Times New Roman" pitchFamily="18" charset="0"/>
                <a:cs typeface="Times New Roman" pitchFamily="18" charset="0"/>
              </a:rPr>
              <a:t>are thus copies of a set of main-memory blocks. </a:t>
            </a:r>
          </a:p>
          <a:p>
            <a:pPr marL="457200" indent="-457200" algn="just">
              <a:buFont typeface="Wingdings" pitchFamily="2" charset="2"/>
              <a:buChar char="Ø"/>
            </a:pPr>
            <a:r>
              <a:rPr lang="en-US" dirty="0" smtClean="0">
                <a:latin typeface="Times New Roman" pitchFamily="18" charset="0"/>
                <a:cs typeface="Times New Roman" pitchFamily="18" charset="0"/>
              </a:rPr>
              <a:t>Each cache block is marked with its block address, referred to as a </a:t>
            </a:r>
            <a:r>
              <a:rPr lang="en-US" b="1" i="1" dirty="0" smtClean="0">
                <a:latin typeface="Times New Roman" pitchFamily="18" charset="0"/>
                <a:cs typeface="Times New Roman" pitchFamily="18" charset="0"/>
              </a:rPr>
              <a:t>tag</a:t>
            </a:r>
            <a:r>
              <a:rPr lang="en-US" dirty="0" smtClean="0">
                <a:latin typeface="Times New Roman" pitchFamily="18" charset="0"/>
                <a:cs typeface="Times New Roman" pitchFamily="18" charset="0"/>
              </a:rPr>
              <a:t>, so the cache knows to what part of the memory space the block belongs. </a:t>
            </a:r>
          </a:p>
          <a:p>
            <a:pPr marL="457200" indent="-457200" algn="just">
              <a:buFont typeface="Wingdings" pitchFamily="2" charset="2"/>
              <a:buChar char="Ø"/>
            </a:pPr>
            <a:r>
              <a:rPr lang="en-US" dirty="0" smtClean="0">
                <a:latin typeface="Times New Roman" pitchFamily="18" charset="0"/>
                <a:cs typeface="Times New Roman" pitchFamily="18" charset="0"/>
              </a:rPr>
              <a:t>The collection of tag addresses currently assigned to the cache, which can be non--</a:t>
            </a:r>
            <a:r>
              <a:rPr lang="en-US" dirty="0" err="1" smtClean="0">
                <a:latin typeface="Times New Roman" pitchFamily="18" charset="0"/>
                <a:cs typeface="Times New Roman" pitchFamily="18" charset="0"/>
              </a:rPr>
              <a:t>continguous</a:t>
            </a:r>
            <a:r>
              <a:rPr lang="en-US" dirty="0" smtClean="0">
                <a:latin typeface="Times New Roman" pitchFamily="18" charset="0"/>
                <a:cs typeface="Times New Roman" pitchFamily="18" charset="0"/>
              </a:rPr>
              <a:t>, is stored in a special memory, the </a:t>
            </a:r>
            <a:r>
              <a:rPr lang="en-US" b="1" i="1" dirty="0" smtClean="0">
                <a:latin typeface="Times New Roman" pitchFamily="18" charset="0"/>
                <a:cs typeface="Times New Roman" pitchFamily="18" charset="0"/>
              </a:rPr>
              <a:t>cache tag memory or directory</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9" name="Rectangle 8"/>
          <p:cNvSpPr/>
          <p:nvPr/>
        </p:nvSpPr>
        <p:spPr>
          <a:xfrm>
            <a:off x="934445" y="6312768"/>
            <a:ext cx="3771225" cy="477054"/>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algn="just"/>
            <a:r>
              <a:rPr lang="en-US" b="1" dirty="0" smtClean="0">
                <a:latin typeface="Times New Roman" pitchFamily="18" charset="0"/>
                <a:cs typeface="Times New Roman" pitchFamily="18" charset="0"/>
              </a:rPr>
              <a:t>Basic structure of a cache.</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159144" y="984176"/>
            <a:ext cx="293862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Cache Organization</a:t>
            </a:r>
          </a:p>
        </p:txBody>
      </p:sp>
      <p:pic>
        <p:nvPicPr>
          <p:cNvPr id="3074" name="Picture 2"/>
          <p:cNvPicPr>
            <a:picLocks noChangeAspect="1" noChangeArrowheads="1"/>
          </p:cNvPicPr>
          <p:nvPr/>
        </p:nvPicPr>
        <p:blipFill>
          <a:blip r:embed="rId2" cstate="print"/>
          <a:srcRect/>
          <a:stretch>
            <a:fillRect/>
          </a:stretch>
        </p:blipFill>
        <p:spPr bwMode="auto">
          <a:xfrm>
            <a:off x="-7912" y="2280320"/>
            <a:ext cx="6505575" cy="354330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1873952" y="5952728"/>
            <a:ext cx="2510624" cy="477054"/>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latin typeface="Times New Roman" pitchFamily="18" charset="0"/>
                <a:cs typeface="Times New Roman" pitchFamily="18" charset="0"/>
              </a:rPr>
              <a:t>Cache look-aside</a:t>
            </a:r>
            <a:endParaRPr lang="en-US" b="1" dirty="0">
              <a:latin typeface="Times New Roman" pitchFamily="18" charset="0"/>
              <a:cs typeface="Times New Roman" pitchFamily="18" charset="0"/>
            </a:endParaRPr>
          </a:p>
        </p:txBody>
      </p:sp>
      <p:sp>
        <p:nvSpPr>
          <p:cNvPr id="9" name="Rectangle 8"/>
          <p:cNvSpPr/>
          <p:nvPr/>
        </p:nvSpPr>
        <p:spPr>
          <a:xfrm>
            <a:off x="6336704" y="1704256"/>
            <a:ext cx="6400800" cy="778674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457200" indent="-457200" algn="just">
              <a:buFont typeface="Wingdings" pitchFamily="2" charset="2"/>
              <a:buChar char="Ø"/>
            </a:pPr>
            <a:r>
              <a:rPr lang="en-US" b="1" dirty="0" smtClean="0">
                <a:latin typeface="Times New Roman" pitchFamily="18" charset="0"/>
                <a:cs typeface="Times New Roman" pitchFamily="18" charset="0"/>
              </a:rPr>
              <a:t>The cache and the main memory are directly connected to the system bus.</a:t>
            </a:r>
          </a:p>
          <a:p>
            <a:pPr marL="457200" indent="-457200" algn="just">
              <a:buFont typeface="Wingdings" pitchFamily="2" charset="2"/>
              <a:buChar char="Ø"/>
            </a:pPr>
            <a:r>
              <a:rPr lang="en-US" dirty="0" smtClean="0">
                <a:latin typeface="Times New Roman" pitchFamily="18" charset="0"/>
                <a:cs typeface="Times New Roman" pitchFamily="18" charset="0"/>
              </a:rPr>
              <a:t>Here the CPU initiates a memory access by placing a (real) address A, on the memory address bus at the start of a read (load) or write (store) cycle. </a:t>
            </a:r>
          </a:p>
          <a:p>
            <a:pPr marL="457200" indent="-457200" algn="just">
              <a:buFont typeface="Wingdings" pitchFamily="2" charset="2"/>
              <a:buChar char="Ø"/>
            </a:pPr>
            <a:r>
              <a:rPr lang="en-US" dirty="0" smtClean="0">
                <a:latin typeface="Times New Roman" pitchFamily="18" charset="0"/>
                <a:cs typeface="Times New Roman" pitchFamily="18" charset="0"/>
              </a:rPr>
              <a:t>The cache M, immediately compares Ai, to the tag addresses currently residing in its tag memory. </a:t>
            </a:r>
          </a:p>
          <a:p>
            <a:pPr marL="457200" indent="-457200" algn="just">
              <a:buFont typeface="Wingdings" pitchFamily="2" charset="2"/>
              <a:buChar char="Ø"/>
            </a:pPr>
            <a:r>
              <a:rPr lang="en-US" dirty="0" smtClean="0">
                <a:latin typeface="Times New Roman" pitchFamily="18" charset="0"/>
                <a:cs typeface="Times New Roman" pitchFamily="18" charset="0"/>
              </a:rPr>
              <a:t>If a match is found in M</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that is, a </a:t>
            </a:r>
            <a:r>
              <a:rPr lang="en-US" b="1" dirty="0" smtClean="0">
                <a:latin typeface="Times New Roman" pitchFamily="18" charset="0"/>
                <a:cs typeface="Times New Roman" pitchFamily="18" charset="0"/>
              </a:rPr>
              <a:t>cache hit </a:t>
            </a:r>
            <a:r>
              <a:rPr lang="en-US" dirty="0" smtClean="0">
                <a:latin typeface="Times New Roman" pitchFamily="18" charset="0"/>
                <a:cs typeface="Times New Roman" pitchFamily="18" charset="0"/>
              </a:rPr>
              <a:t>occurs, the access is completed by a read or write operation executed in the cache; main memory M</a:t>
            </a:r>
            <a:r>
              <a:rPr lang="en-US" baseline="-25000" dirty="0" smtClean="0">
                <a:latin typeface="Times New Roman" pitchFamily="18" charset="0"/>
                <a:cs typeface="Times New Roman" pitchFamily="18" charset="0"/>
              </a:rPr>
              <a:t>2  </a:t>
            </a:r>
            <a:r>
              <a:rPr lang="en-US" dirty="0" smtClean="0">
                <a:latin typeface="Times New Roman" pitchFamily="18" charset="0"/>
                <a:cs typeface="Times New Roman" pitchFamily="18" charset="0"/>
              </a:rPr>
              <a:t>is not involved. </a:t>
            </a:r>
          </a:p>
          <a:p>
            <a:pPr marL="457200" indent="-457200" algn="just">
              <a:buFont typeface="Wingdings" pitchFamily="2" charset="2"/>
              <a:buChar char="Ø"/>
            </a:pPr>
            <a:r>
              <a:rPr lang="en-US" dirty="0" smtClean="0">
                <a:latin typeface="Times New Roman" pitchFamily="18" charset="0"/>
                <a:cs typeface="Times New Roman" pitchFamily="18" charset="0"/>
              </a:rPr>
              <a:t>If no match with A, is found in the cache, that is, a </a:t>
            </a:r>
            <a:r>
              <a:rPr lang="en-US" b="1" dirty="0" smtClean="0">
                <a:latin typeface="Times New Roman" pitchFamily="18" charset="0"/>
                <a:cs typeface="Times New Roman" pitchFamily="18" charset="0"/>
              </a:rPr>
              <a:t>cache miss</a:t>
            </a:r>
            <a:r>
              <a:rPr lang="en-US" dirty="0" smtClean="0">
                <a:latin typeface="Times New Roman" pitchFamily="18" charset="0"/>
                <a:cs typeface="Times New Roman" pitchFamily="18" charset="0"/>
              </a:rPr>
              <a:t> occurs, then the desired access is completed by a read or write operation directed to M2 . </a:t>
            </a:r>
          </a:p>
          <a:p>
            <a:pPr marL="457200" indent="-457200" algn="just">
              <a:buFont typeface="Wingdings" pitchFamily="2" charset="2"/>
              <a:buChar char="Ø"/>
            </a:pPr>
            <a:r>
              <a:rPr lang="en-US" dirty="0" smtClean="0">
                <a:latin typeface="Times New Roman" pitchFamily="18" charset="0"/>
                <a:cs typeface="Times New Roman" pitchFamily="18" charset="0"/>
              </a:rPr>
              <a:t>In response to a cache miss, a block (line) of data </a:t>
            </a:r>
            <a:r>
              <a:rPr lang="en-US" dirty="0" err="1" smtClean="0">
                <a:latin typeface="Times New Roman" pitchFamily="18" charset="0"/>
                <a:cs typeface="Times New Roman" pitchFamily="18" charset="0"/>
              </a:rPr>
              <a:t>Bj</a:t>
            </a:r>
            <a:r>
              <a:rPr lang="en-US" dirty="0" smtClean="0">
                <a:latin typeface="Times New Roman" pitchFamily="18" charset="0"/>
                <a:cs typeface="Times New Roman" pitchFamily="18" charset="0"/>
              </a:rPr>
              <a:t> that includes the target address Ai is transferred from M</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to M</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159144" y="984176"/>
            <a:ext cx="2938625"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Cache Organization</a:t>
            </a:r>
          </a:p>
        </p:txBody>
      </p:sp>
      <p:sp>
        <p:nvSpPr>
          <p:cNvPr id="7" name="Rectangle 6"/>
          <p:cNvSpPr/>
          <p:nvPr/>
        </p:nvSpPr>
        <p:spPr>
          <a:xfrm>
            <a:off x="1873952" y="6483786"/>
            <a:ext cx="2919389" cy="477054"/>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latin typeface="Times New Roman" pitchFamily="18" charset="0"/>
                <a:cs typeface="Times New Roman" pitchFamily="18" charset="0"/>
              </a:rPr>
              <a:t>Cache </a:t>
            </a:r>
            <a:r>
              <a:rPr lang="en-US" b="1" dirty="0" smtClean="0">
                <a:latin typeface="Times New Roman" pitchFamily="18" charset="0"/>
                <a:cs typeface="Times New Roman" pitchFamily="18" charset="0"/>
              </a:rPr>
              <a:t>look-</a:t>
            </a:r>
            <a:r>
              <a:rPr lang="en-US" b="1" smtClean="0">
                <a:latin typeface="Times New Roman" pitchFamily="18" charset="0"/>
                <a:cs typeface="Times New Roman" pitchFamily="18" charset="0"/>
              </a:rPr>
              <a:t>thorugh</a:t>
            </a:r>
            <a:endParaRPr lang="en-US"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79995" y="1584176"/>
            <a:ext cx="7400925" cy="480060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7624936" y="1453668"/>
            <a:ext cx="5104656" cy="817146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faster, but more costly </a:t>
            </a:r>
            <a:r>
              <a:rPr lang="en-US" dirty="0" smtClean="0">
                <a:latin typeface="Times New Roman" pitchFamily="18" charset="0"/>
                <a:cs typeface="Times New Roman" pitchFamily="18" charset="0"/>
              </a:rPr>
              <a:t>organization called a look-through cache.</a:t>
            </a:r>
          </a:p>
          <a:p>
            <a:pPr marL="457200" indent="-457200" algn="just">
              <a:buFont typeface="Wingdings" pitchFamily="2" charset="2"/>
              <a:buChar char="Ø"/>
            </a:pPr>
            <a:r>
              <a:rPr lang="en-US" b="1" dirty="0" smtClean="0">
                <a:latin typeface="Times New Roman" pitchFamily="18" charset="0"/>
                <a:cs typeface="Times New Roman" pitchFamily="18" charset="0"/>
              </a:rPr>
              <a:t>The CPU communicates with the cache via a separate (local) bus that is isolated from the main system bus. </a:t>
            </a:r>
          </a:p>
          <a:p>
            <a:pPr marL="457200" indent="-457200" algn="just">
              <a:buFont typeface="Wingdings" pitchFamily="2" charset="2"/>
              <a:buChar char="Ø"/>
            </a:pPr>
            <a:r>
              <a:rPr lang="en-US" dirty="0" smtClean="0">
                <a:latin typeface="Times New Roman" pitchFamily="18" charset="0"/>
                <a:cs typeface="Times New Roman" pitchFamily="18" charset="0"/>
              </a:rPr>
              <a:t>The system bus is available for use by other units, such as IO controllers, to communicate with main memory.</a:t>
            </a:r>
          </a:p>
          <a:p>
            <a:pPr marL="457200" indent="-457200" algn="just">
              <a:buFont typeface="Wingdings" pitchFamily="2" charset="2"/>
              <a:buChar char="Ø"/>
            </a:pPr>
            <a:r>
              <a:rPr lang="en-US" dirty="0" smtClean="0">
                <a:latin typeface="Times New Roman" pitchFamily="18" charset="0"/>
                <a:cs typeface="Times New Roman" pitchFamily="18" charset="0"/>
              </a:rPr>
              <a:t>Unlike the look-aside case, with a look-through cache the CPU does not automatically send all memory requests to main memory; it does so only after a cache miss. </a:t>
            </a:r>
          </a:p>
          <a:p>
            <a:pPr marL="457200" indent="-457200" algn="just">
              <a:buFont typeface="Wingdings" pitchFamily="2" charset="2"/>
              <a:buChar char="Ø"/>
            </a:pPr>
            <a:r>
              <a:rPr lang="en-US" dirty="0" smtClean="0">
                <a:latin typeface="Times New Roman" pitchFamily="18" charset="0"/>
                <a:cs typeface="Times New Roman" pitchFamily="18" charset="0"/>
              </a:rPr>
              <a:t>A look-through cache allows the local bus linking M</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M</a:t>
            </a:r>
            <a:r>
              <a:rPr lang="en-US" baseline="-25000" dirty="0" smtClean="0">
                <a:latin typeface="Times New Roman" pitchFamily="18" charset="0"/>
                <a:cs typeface="Times New Roman" pitchFamily="18" charset="0"/>
              </a:rPr>
              <a:t>2 </a:t>
            </a:r>
            <a:r>
              <a:rPr lang="en-US" dirty="0" smtClean="0">
                <a:latin typeface="Times New Roman" pitchFamily="18" charset="0"/>
                <a:cs typeface="Times New Roman" pitchFamily="18" charset="0"/>
              </a:rPr>
              <a:t>to be wider than the system bus, thus speeding up cache-main-memory transfers.</a:t>
            </a:r>
            <a:endParaRPr lang="en-US" dirty="0">
              <a:latin typeface="Times New Roman" pitchFamily="18" charset="0"/>
              <a:cs typeface="Times New Roman" pitchFamily="18" charset="0"/>
            </a:endParaRPr>
          </a:p>
        </p:txBody>
      </p:sp>
      <p:sp>
        <p:nvSpPr>
          <p:cNvPr id="10" name="Rectangle 9"/>
          <p:cNvSpPr/>
          <p:nvPr/>
        </p:nvSpPr>
        <p:spPr>
          <a:xfrm>
            <a:off x="504056" y="7321168"/>
            <a:ext cx="5104656" cy="201593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The main </a:t>
            </a:r>
            <a:r>
              <a:rPr lang="en-US" b="1" dirty="0" smtClean="0">
                <a:latin typeface="Times New Roman" pitchFamily="18" charset="0"/>
                <a:cs typeface="Times New Roman" pitchFamily="18" charset="0"/>
              </a:rPr>
              <a:t>disadvantage</a:t>
            </a:r>
            <a:r>
              <a:rPr lang="en-US" dirty="0" smtClean="0">
                <a:latin typeface="Times New Roman" pitchFamily="18" charset="0"/>
                <a:cs typeface="Times New Roman" pitchFamily="18" charset="0"/>
              </a:rPr>
              <a:t> of the look-through design, besides its higher complexity and cost, is that it takes longer for M</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to respond to the CPU when a miss occurs.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74612" y="984176"/>
            <a:ext cx="350769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Cache Operation - Read</a:t>
            </a:r>
          </a:p>
        </p:txBody>
      </p:sp>
      <p:pic>
        <p:nvPicPr>
          <p:cNvPr id="2050" name="Picture 2"/>
          <p:cNvPicPr>
            <a:picLocks noChangeAspect="1" noChangeArrowheads="1"/>
          </p:cNvPicPr>
          <p:nvPr/>
        </p:nvPicPr>
        <p:blipFill>
          <a:blip r:embed="rId2" cstate="print"/>
          <a:srcRect/>
          <a:stretch>
            <a:fillRect/>
          </a:stretch>
        </p:blipFill>
        <p:spPr bwMode="auto">
          <a:xfrm>
            <a:off x="784176" y="1643984"/>
            <a:ext cx="11233248" cy="6829024"/>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128" y="1776264"/>
            <a:ext cx="11881320"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2800" dirty="0" smtClean="0">
                <a:latin typeface="Times New Roman" pitchFamily="18" charset="0"/>
                <a:cs typeface="Times New Roman" pitchFamily="18" charset="0"/>
              </a:rPr>
              <a:t>Here a cache block (line) size of 4 bytes is assumed. </a:t>
            </a:r>
          </a:p>
          <a:p>
            <a:pPr marL="457200" indent="-457200" algn="just">
              <a:buFont typeface="Wingdings" pitchFamily="2" charset="2"/>
              <a:buChar char="v"/>
            </a:pPr>
            <a:r>
              <a:rPr lang="en-US" sz="2800" b="1" dirty="0" smtClean="0">
                <a:latin typeface="Times New Roman" pitchFamily="18" charset="0"/>
                <a:cs typeface="Times New Roman" pitchFamily="18" charset="0"/>
              </a:rPr>
              <a:t>Each memory address is 12 bits long, so the 10 high-order bits </a:t>
            </a:r>
            <a:r>
              <a:rPr lang="en-US" sz="2800" dirty="0" smtClean="0">
                <a:latin typeface="Times New Roman" pitchFamily="18" charset="0"/>
                <a:cs typeface="Times New Roman" pitchFamily="18" charset="0"/>
              </a:rPr>
              <a:t>form the tag or block address, and the</a:t>
            </a:r>
            <a:r>
              <a:rPr lang="en-US" sz="2800" b="1" dirty="0" smtClean="0">
                <a:latin typeface="Times New Roman" pitchFamily="18" charset="0"/>
                <a:cs typeface="Times New Roman" pitchFamily="18" charset="0"/>
              </a:rPr>
              <a:t> 2 low-order bits define a displacement address</a:t>
            </a:r>
            <a:r>
              <a:rPr lang="en-US" sz="2800" dirty="0" smtClean="0">
                <a:latin typeface="Times New Roman" pitchFamily="18" charset="0"/>
                <a:cs typeface="Times New Roman" pitchFamily="18" charset="0"/>
              </a:rPr>
              <a:t> within the block. </a:t>
            </a:r>
          </a:p>
          <a:p>
            <a:pPr marL="457200" indent="-457200" algn="just">
              <a:buFont typeface="Wingdings" pitchFamily="2" charset="2"/>
              <a:buChar char="v"/>
            </a:pPr>
            <a:r>
              <a:rPr lang="en-US" sz="2800" dirty="0" smtClean="0">
                <a:latin typeface="Times New Roman" pitchFamily="18" charset="0"/>
                <a:cs typeface="Times New Roman" pitchFamily="18" charset="0"/>
              </a:rPr>
              <a:t>When a block is assigned to M</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's data memory, its tag is also placed in M</a:t>
            </a:r>
            <a:r>
              <a:rPr lang="en-US" sz="2800" baseline="-25000" dirty="0" smtClean="0">
                <a:latin typeface="Times New Roman" pitchFamily="18" charset="0"/>
                <a:cs typeface="Times New Roman" pitchFamily="18" charset="0"/>
              </a:rPr>
              <a:t>1</a:t>
            </a:r>
            <a:r>
              <a:rPr lang="en-US" sz="2800" dirty="0" smtClean="0">
                <a:latin typeface="Times New Roman" pitchFamily="18" charset="0"/>
                <a:cs typeface="Times New Roman" pitchFamily="18" charset="0"/>
              </a:rPr>
              <a:t>’s tag memory. </a:t>
            </a:r>
          </a:p>
          <a:p>
            <a:pPr marL="457200" indent="-457200" algn="just">
              <a:buFont typeface="Wingdings" pitchFamily="2" charset="2"/>
              <a:buChar char="v"/>
            </a:pPr>
            <a:r>
              <a:rPr lang="en-US" sz="2800" dirty="0" smtClean="0">
                <a:latin typeface="Times New Roman" pitchFamily="18" charset="0"/>
                <a:cs typeface="Times New Roman" pitchFamily="18" charset="0"/>
              </a:rPr>
              <a:t>Figure shows the contents of two blocks assigned to the cache data memory; note the locations of the same blocks in main memory.</a:t>
            </a:r>
            <a:endParaRPr lang="en-US" sz="2800" dirty="0">
              <a:latin typeface="Times New Roman" pitchFamily="18" charset="0"/>
              <a:cs typeface="Times New Roman" pitchFamily="18" charset="0"/>
            </a:endParaRPr>
          </a:p>
        </p:txBody>
      </p:sp>
      <p:sp>
        <p:nvSpPr>
          <p:cNvPr id="5" name="Rectangle 4"/>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6" name="Rectangle 5"/>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4874612" y="984176"/>
            <a:ext cx="350769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Cache Operation - Read</a:t>
            </a:r>
          </a:p>
        </p:txBody>
      </p:sp>
      <p:sp>
        <p:nvSpPr>
          <p:cNvPr id="8" name="Rectangle 7"/>
          <p:cNvSpPr/>
          <p:nvPr/>
        </p:nvSpPr>
        <p:spPr>
          <a:xfrm>
            <a:off x="352128" y="5952728"/>
            <a:ext cx="11881320"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v"/>
            </a:pPr>
            <a:r>
              <a:rPr lang="en-US" sz="2800" dirty="0" smtClean="0">
                <a:latin typeface="Times New Roman" pitchFamily="18" charset="0"/>
                <a:cs typeface="Times New Roman" pitchFamily="18" charset="0"/>
              </a:rPr>
              <a:t>To </a:t>
            </a:r>
            <a:r>
              <a:rPr lang="en-US" sz="2800" b="1" dirty="0" smtClean="0">
                <a:latin typeface="Times New Roman" pitchFamily="18" charset="0"/>
                <a:cs typeface="Times New Roman" pitchFamily="18" charset="0"/>
              </a:rPr>
              <a:t>read the shaded word</a:t>
            </a:r>
            <a:r>
              <a:rPr lang="en-US" sz="2800" dirty="0" smtClean="0">
                <a:latin typeface="Times New Roman" pitchFamily="18" charset="0"/>
                <a:cs typeface="Times New Roman" pitchFamily="18" charset="0"/>
              </a:rPr>
              <a:t>, its address </a:t>
            </a:r>
            <a:r>
              <a:rPr lang="en-US" sz="2800" dirty="0" err="1" smtClean="0">
                <a:latin typeface="Times New Roman" pitchFamily="18" charset="0"/>
                <a:cs typeface="Times New Roman" pitchFamily="18" charset="0"/>
              </a:rPr>
              <a:t>Aj</a:t>
            </a:r>
            <a:r>
              <a:rPr lang="en-US" sz="2800" dirty="0" smtClean="0">
                <a:latin typeface="Times New Roman" pitchFamily="18" charset="0"/>
                <a:cs typeface="Times New Roman" pitchFamily="18" charset="0"/>
              </a:rPr>
              <a:t> = 10111 10001 10 is sent to </a:t>
            </a:r>
            <a:r>
              <a:rPr lang="en-US" sz="2800" dirty="0" err="1" smtClean="0">
                <a:latin typeface="Times New Roman" pitchFamily="18" charset="0"/>
                <a:cs typeface="Times New Roman" pitchFamily="18" charset="0"/>
              </a:rPr>
              <a:t>Mj</a:t>
            </a:r>
            <a:r>
              <a:rPr lang="en-US" sz="2800" dirty="0" smtClean="0">
                <a:latin typeface="Times New Roman" pitchFamily="18" charset="0"/>
                <a:cs typeface="Times New Roman" pitchFamily="18" charset="0"/>
              </a:rPr>
              <a:t>, which compares A,'s tag part to its stored tags and finds a match (hit). </a:t>
            </a:r>
          </a:p>
          <a:p>
            <a:pPr marL="457200" indent="-457200" algn="just">
              <a:buFont typeface="Wingdings" pitchFamily="2" charset="2"/>
              <a:buChar char="v"/>
            </a:pPr>
            <a:r>
              <a:rPr lang="en-US" sz="2800" dirty="0" smtClean="0">
                <a:latin typeface="Times New Roman" pitchFamily="18" charset="0"/>
                <a:cs typeface="Times New Roman" pitchFamily="18" charset="0"/>
              </a:rPr>
              <a:t>The stored tag pinpoints the corresponding block in </a:t>
            </a:r>
            <a:r>
              <a:rPr lang="en-US" sz="2800" dirty="0" err="1" smtClean="0">
                <a:latin typeface="Times New Roman" pitchFamily="18" charset="0"/>
                <a:cs typeface="Times New Roman" pitchFamily="18" charset="0"/>
              </a:rPr>
              <a:t>Mj's</a:t>
            </a:r>
            <a:r>
              <a:rPr lang="en-US" sz="2800" dirty="0" smtClean="0">
                <a:latin typeface="Times New Roman" pitchFamily="18" charset="0"/>
                <a:cs typeface="Times New Roman" pitchFamily="18" charset="0"/>
              </a:rPr>
              <a:t> data memory, and the 2-bit displacement is used to output the target word to the CPU.</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34698" y="984176"/>
            <a:ext cx="3587521"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Cache Operation - Write</a:t>
            </a:r>
          </a:p>
        </p:txBody>
      </p:sp>
      <p:pic>
        <p:nvPicPr>
          <p:cNvPr id="3074" name="Picture 2"/>
          <p:cNvPicPr>
            <a:picLocks noChangeAspect="1" noChangeArrowheads="1"/>
          </p:cNvPicPr>
          <p:nvPr/>
        </p:nvPicPr>
        <p:blipFill>
          <a:blip r:embed="rId2" cstate="print"/>
          <a:srcRect/>
          <a:stretch>
            <a:fillRect/>
          </a:stretch>
        </p:blipFill>
        <p:spPr bwMode="auto">
          <a:xfrm>
            <a:off x="1028485" y="1920280"/>
            <a:ext cx="10916931" cy="6636251"/>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34698" y="984176"/>
            <a:ext cx="3587521"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Cache Operation - Write</a:t>
            </a:r>
          </a:p>
        </p:txBody>
      </p:sp>
      <p:sp>
        <p:nvSpPr>
          <p:cNvPr id="7" name="Rectangle 6"/>
          <p:cNvSpPr/>
          <p:nvPr/>
        </p:nvSpPr>
        <p:spPr>
          <a:xfrm>
            <a:off x="352128" y="1776264"/>
            <a:ext cx="11953328" cy="255454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3200" dirty="0" smtClean="0">
                <a:latin typeface="Times New Roman" pitchFamily="18" charset="0"/>
                <a:cs typeface="Times New Roman" pitchFamily="18" charset="0"/>
              </a:rPr>
              <a:t>The tag part of the target address Ai, is again presented to M</a:t>
            </a:r>
            <a:r>
              <a:rPr lang="en-US" sz="3200" baseline="-25000" dirty="0" smtClean="0">
                <a:latin typeface="Times New Roman" pitchFamily="18" charset="0"/>
                <a:cs typeface="Times New Roman" pitchFamily="18" charset="0"/>
              </a:rPr>
              <a:t>1</a:t>
            </a:r>
            <a:r>
              <a:rPr lang="en-US" sz="3200" dirty="0" smtClean="0">
                <a:latin typeface="Times New Roman" pitchFamily="18" charset="0"/>
                <a:cs typeface="Times New Roman" pitchFamily="18" charset="0"/>
              </a:rPr>
              <a:t>, along with the data word to be stored. </a:t>
            </a:r>
          </a:p>
          <a:p>
            <a:pPr marL="457200" indent="-457200" algn="just">
              <a:buFont typeface="Wingdings" pitchFamily="2" charset="2"/>
              <a:buChar char="Ø"/>
            </a:pPr>
            <a:r>
              <a:rPr lang="en-US" sz="3200" dirty="0" smtClean="0">
                <a:latin typeface="Times New Roman" pitchFamily="18" charset="0"/>
                <a:cs typeface="Times New Roman" pitchFamily="18" charset="0"/>
              </a:rPr>
              <a:t>When a hit occurs, the new data, in this case, </a:t>
            </a:r>
            <a:r>
              <a:rPr lang="en-US" sz="3200" b="1" dirty="0" smtClean="0">
                <a:latin typeface="Times New Roman" pitchFamily="18" charset="0"/>
                <a:cs typeface="Times New Roman" pitchFamily="18" charset="0"/>
              </a:rPr>
              <a:t>88</a:t>
            </a:r>
            <a:r>
              <a:rPr lang="en-US" sz="3200" dirty="0" smtClean="0">
                <a:latin typeface="Times New Roman" pitchFamily="18" charset="0"/>
                <a:cs typeface="Times New Roman" pitchFamily="18" charset="0"/>
              </a:rPr>
              <a:t>, is stored at the location pointed to by Ai, in the data memory of M</a:t>
            </a:r>
            <a:r>
              <a:rPr lang="en-US" sz="3200" baseline="-25000" dirty="0" smtClean="0">
                <a:latin typeface="Times New Roman" pitchFamily="18" charset="0"/>
                <a:cs typeface="Times New Roman" pitchFamily="18" charset="0"/>
              </a:rPr>
              <a:t>1</a:t>
            </a:r>
            <a:r>
              <a:rPr lang="en-US" sz="3200" dirty="0" smtClean="0">
                <a:latin typeface="Times New Roman" pitchFamily="18" charset="0"/>
                <a:cs typeface="Times New Roman" pitchFamily="18" charset="0"/>
              </a:rPr>
              <a:t>, thereby </a:t>
            </a:r>
            <a:r>
              <a:rPr lang="en-US" sz="3200" b="1" dirty="0" smtClean="0">
                <a:latin typeface="Times New Roman" pitchFamily="18" charset="0"/>
                <a:cs typeface="Times New Roman" pitchFamily="18" charset="0"/>
              </a:rPr>
              <a:t>overwriting the old data FF.</a:t>
            </a:r>
            <a:endParaRPr lang="en-US" sz="3200" b="1" dirty="0">
              <a:latin typeface="Times New Roman" pitchFamily="18" charset="0"/>
              <a:cs typeface="Times New Roman" pitchFamily="18" charset="0"/>
            </a:endParaRPr>
          </a:p>
        </p:txBody>
      </p:sp>
      <p:sp>
        <p:nvSpPr>
          <p:cNvPr id="8" name="Rectangle 7"/>
          <p:cNvSpPr/>
          <p:nvPr/>
        </p:nvSpPr>
        <p:spPr>
          <a:xfrm>
            <a:off x="352128" y="4872896"/>
            <a:ext cx="12025336" cy="304698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r>
              <a:rPr lang="en-US" sz="3200" b="1" dirty="0" smtClean="0">
                <a:latin typeface="Times New Roman" pitchFamily="18" charset="0"/>
                <a:cs typeface="Times New Roman" pitchFamily="18" charset="0"/>
              </a:rPr>
              <a:t>Now a new problem arises: </a:t>
            </a:r>
          </a:p>
          <a:p>
            <a:pPr marL="457200" indent="-457200" algn="just">
              <a:buFont typeface="Wingdings" pitchFamily="2" charset="2"/>
              <a:buChar char="Ø"/>
            </a:pPr>
            <a:r>
              <a:rPr lang="en-US" sz="3200" dirty="0" smtClean="0">
                <a:latin typeface="Times New Roman" pitchFamily="18" charset="0"/>
                <a:cs typeface="Times New Roman" pitchFamily="18" charset="0"/>
              </a:rPr>
              <a:t>The data in M</a:t>
            </a:r>
            <a:r>
              <a:rPr lang="en-US" sz="3200" baseline="-25000" dirty="0" smtClean="0">
                <a:latin typeface="Times New Roman" pitchFamily="18" charset="0"/>
                <a:cs typeface="Times New Roman" pitchFamily="18" charset="0"/>
              </a:rPr>
              <a:t>1</a:t>
            </a:r>
            <a:r>
              <a:rPr lang="en-US" sz="3200" dirty="0" smtClean="0">
                <a:latin typeface="Times New Roman" pitchFamily="18" charset="0"/>
                <a:cs typeface="Times New Roman" pitchFamily="18" charset="0"/>
              </a:rPr>
              <a:t>, with address  Ai, differs from the data in M</a:t>
            </a:r>
            <a:r>
              <a:rPr lang="en-US" sz="3200" baseline="-25000" dirty="0" smtClean="0">
                <a:latin typeface="Times New Roman" pitchFamily="18" charset="0"/>
                <a:cs typeface="Times New Roman" pitchFamily="18" charset="0"/>
              </a:rPr>
              <a:t>2</a:t>
            </a:r>
            <a:r>
              <a:rPr lang="en-US" sz="3200" dirty="0" smtClean="0">
                <a:latin typeface="Times New Roman" pitchFamily="18" charset="0"/>
                <a:cs typeface="Times New Roman" pitchFamily="18" charset="0"/>
              </a:rPr>
              <a:t> with the same address. </a:t>
            </a:r>
          </a:p>
          <a:p>
            <a:pPr marL="457200" indent="-457200" algn="just">
              <a:buFont typeface="Wingdings" pitchFamily="2" charset="2"/>
              <a:buChar char="Ø"/>
            </a:pPr>
            <a:r>
              <a:rPr lang="en-US" sz="3200" dirty="0" smtClean="0">
                <a:latin typeface="Times New Roman" pitchFamily="18" charset="0"/>
                <a:cs typeface="Times New Roman" pitchFamily="18" charset="0"/>
              </a:rPr>
              <a:t>It is called as </a:t>
            </a:r>
            <a:r>
              <a:rPr lang="en-US" sz="3200" b="1" dirty="0" smtClean="0">
                <a:latin typeface="Times New Roman" pitchFamily="18" charset="0"/>
                <a:cs typeface="Times New Roman" pitchFamily="18" charset="0"/>
              </a:rPr>
              <a:t>Cache Inconsistency</a:t>
            </a:r>
            <a:r>
              <a:rPr lang="en-US" sz="3200" dirty="0" smtClean="0">
                <a:latin typeface="Times New Roman" pitchFamily="18" charset="0"/>
                <a:cs typeface="Times New Roman" pitchFamily="18" charset="0"/>
              </a:rPr>
              <a:t>.</a:t>
            </a:r>
          </a:p>
          <a:p>
            <a:pPr marL="457200" indent="-457200" algn="just">
              <a:buFont typeface="Wingdings" pitchFamily="2" charset="2"/>
              <a:buChar char="Ø"/>
            </a:pPr>
            <a:r>
              <a:rPr lang="en-US" sz="3200" dirty="0" smtClean="0">
                <a:latin typeface="Times New Roman" pitchFamily="18" charset="0"/>
                <a:cs typeface="Times New Roman" pitchFamily="18" charset="0"/>
              </a:rPr>
              <a:t>Preventing the improper use of stale data is the </a:t>
            </a:r>
            <a:r>
              <a:rPr lang="en-US" sz="3200" b="1" dirty="0" smtClean="0">
                <a:latin typeface="Times New Roman" pitchFamily="18" charset="0"/>
                <a:cs typeface="Times New Roman" pitchFamily="18" charset="0"/>
              </a:rPr>
              <a:t>cache coherence or cache consistency </a:t>
            </a:r>
            <a:r>
              <a:rPr lang="en-US" sz="3200" dirty="0" smtClean="0">
                <a:latin typeface="Times New Roman" pitchFamily="18" charset="0"/>
                <a:cs typeface="Times New Roman" pitchFamily="18" charset="0"/>
              </a:rPr>
              <a:t>problem.</a:t>
            </a:r>
            <a:endParaRPr lang="en-US" sz="3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34698" y="984176"/>
            <a:ext cx="3587521"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Cache Operation - Write</a:t>
            </a:r>
          </a:p>
        </p:txBody>
      </p:sp>
      <p:sp>
        <p:nvSpPr>
          <p:cNvPr id="7" name="Rectangle 6"/>
          <p:cNvSpPr/>
          <p:nvPr/>
        </p:nvSpPr>
        <p:spPr>
          <a:xfrm>
            <a:off x="4528592" y="1848272"/>
            <a:ext cx="3305713" cy="523220"/>
          </a:xfrm>
          <a:prstGeom prst="rect">
            <a:avLst/>
          </a:prstGeom>
        </p:spPr>
        <p:txBody>
          <a:bodyPr wrap="none">
            <a:spAutoFit/>
          </a:bodyPr>
          <a:lstStyle/>
          <a:p>
            <a:r>
              <a:rPr lang="en-US" sz="2800" b="1" dirty="0" smtClean="0">
                <a:latin typeface="Times New Roman" pitchFamily="18" charset="0"/>
                <a:cs typeface="Times New Roman" pitchFamily="18" charset="0"/>
              </a:rPr>
              <a:t>Cache Inconsistency</a:t>
            </a:r>
            <a:endParaRPr lang="en-US" dirty="0"/>
          </a:p>
        </p:txBody>
      </p:sp>
      <p:sp>
        <p:nvSpPr>
          <p:cNvPr id="8" name="Rectangle 7"/>
          <p:cNvSpPr/>
          <p:nvPr/>
        </p:nvSpPr>
        <p:spPr>
          <a:xfrm>
            <a:off x="568115" y="2352328"/>
            <a:ext cx="5904693" cy="138499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lgn="just"/>
            <a:r>
              <a:rPr lang="en-US" sz="2800" b="1" dirty="0" smtClean="0">
                <a:latin typeface="Times New Roman" pitchFamily="18" charset="0"/>
                <a:cs typeface="Times New Roman" pitchFamily="18" charset="0"/>
              </a:rPr>
              <a:t>Two Solutions:</a:t>
            </a:r>
          </a:p>
          <a:p>
            <a:pPr marL="1794510" lvl="2" indent="-514350" algn="just">
              <a:buFont typeface="+mj-lt"/>
              <a:buAutoNum type="arabicPeriod"/>
            </a:pPr>
            <a:r>
              <a:rPr lang="en-US" sz="2800" b="1" dirty="0" smtClean="0">
                <a:latin typeface="Times New Roman" pitchFamily="18" charset="0"/>
                <a:cs typeface="Times New Roman" pitchFamily="18" charset="0"/>
              </a:rPr>
              <a:t>Write-back or Copy back</a:t>
            </a:r>
          </a:p>
          <a:p>
            <a:pPr marL="1794510" lvl="2" indent="-514350" algn="just">
              <a:buFont typeface="+mj-lt"/>
              <a:buAutoNum type="arabicPeriod"/>
            </a:pPr>
            <a:r>
              <a:rPr lang="en-US" sz="2800" b="1" dirty="0" smtClean="0">
                <a:latin typeface="Times New Roman" pitchFamily="18" charset="0"/>
                <a:cs typeface="Times New Roman" pitchFamily="18" charset="0"/>
              </a:rPr>
              <a:t>Write-through</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34698" y="984176"/>
            <a:ext cx="3587521"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Cache Operation - Write</a:t>
            </a:r>
          </a:p>
        </p:txBody>
      </p:sp>
      <p:sp>
        <p:nvSpPr>
          <p:cNvPr id="8" name="Rectangle 7"/>
          <p:cNvSpPr/>
          <p:nvPr/>
        </p:nvSpPr>
        <p:spPr>
          <a:xfrm>
            <a:off x="0" y="2085196"/>
            <a:ext cx="12801600" cy="393954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Each cache block in the data memory of M</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can have a change bit C attached to it, which is set to when the block is first placed in M</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p>
          <a:p>
            <a:pPr marL="457200" indent="-457200" algn="just">
              <a:buFont typeface="Wingdings" pitchFamily="2" charset="2"/>
              <a:buChar char="Ø"/>
            </a:pPr>
            <a:r>
              <a:rPr lang="en-US" dirty="0" smtClean="0">
                <a:latin typeface="Times New Roman" pitchFamily="18" charset="0"/>
                <a:cs typeface="Times New Roman" pitchFamily="18" charset="0"/>
              </a:rPr>
              <a:t>Any subsequent write operation addressed to that block sets C to 1. </a:t>
            </a:r>
          </a:p>
          <a:p>
            <a:pPr marL="457200" indent="-457200" algn="just">
              <a:buFont typeface="Wingdings" pitchFamily="2" charset="2"/>
              <a:buChar char="Ø"/>
            </a:pPr>
            <a:r>
              <a:rPr lang="en-US" dirty="0" smtClean="0">
                <a:latin typeface="Times New Roman" pitchFamily="18" charset="0"/>
                <a:cs typeface="Times New Roman" pitchFamily="18" charset="0"/>
              </a:rPr>
              <a:t>When a block with C = 1 is replaced, its data contents are then written back to main memory M2 . </a:t>
            </a:r>
          </a:p>
          <a:p>
            <a:pPr marL="457200" indent="-457200" algn="just">
              <a:buFont typeface="Wingdings" pitchFamily="2" charset="2"/>
              <a:buChar char="Ø"/>
            </a:pPr>
            <a:r>
              <a:rPr lang="en-US" dirty="0" smtClean="0">
                <a:latin typeface="Times New Roman" pitchFamily="18" charset="0"/>
                <a:cs typeface="Times New Roman" pitchFamily="18" charset="0"/>
              </a:rPr>
              <a:t>This technique is referred to as </a:t>
            </a:r>
            <a:r>
              <a:rPr lang="en-US" b="1" dirty="0" smtClean="0">
                <a:latin typeface="Times New Roman" pitchFamily="18" charset="0"/>
                <a:cs typeface="Times New Roman" pitchFamily="18" charset="0"/>
              </a:rPr>
              <a:t>write-back or copy-back. </a:t>
            </a:r>
          </a:p>
          <a:p>
            <a:pPr marL="457200" indent="-457200" algn="just">
              <a:buFont typeface="Wingdings" pitchFamily="2" charset="2"/>
              <a:buChar char="Ø"/>
            </a:pPr>
            <a:endParaRPr lang="en-US" b="1" dirty="0" smtClean="0">
              <a:latin typeface="Times New Roman" pitchFamily="18" charset="0"/>
              <a:cs typeface="Times New Roman" pitchFamily="18" charset="0"/>
            </a:endParaRPr>
          </a:p>
          <a:p>
            <a:pPr marL="457200" indent="-457200" algn="just">
              <a:buFont typeface="Wingdings" pitchFamily="2" charset="2"/>
              <a:buChar char="Ø"/>
            </a:pPr>
            <a:r>
              <a:rPr lang="en-US" dirty="0" smtClean="0">
                <a:latin typeface="Times New Roman" pitchFamily="18" charset="0"/>
                <a:cs typeface="Times New Roman" pitchFamily="18" charset="0"/>
              </a:rPr>
              <a:t>It has the </a:t>
            </a:r>
            <a:r>
              <a:rPr lang="en-US" b="1" dirty="0" smtClean="0">
                <a:solidFill>
                  <a:srgbClr val="FF0000"/>
                </a:solidFill>
                <a:latin typeface="Times New Roman" pitchFamily="18" charset="0"/>
                <a:cs typeface="Times New Roman" pitchFamily="18" charset="0"/>
              </a:rPr>
              <a:t>disadvantage</a:t>
            </a:r>
            <a:r>
              <a:rPr lang="en-US" dirty="0" smtClean="0">
                <a:latin typeface="Times New Roman" pitchFamily="18" charset="0"/>
                <a:cs typeface="Times New Roman" pitchFamily="18" charset="0"/>
              </a:rPr>
              <a:t> that M, and M2 can be temporarily inconsistent, that is, have different data associated with the same physical address. </a:t>
            </a:r>
          </a:p>
          <a:p>
            <a:pPr marL="457200" indent="-457200" algn="just">
              <a:buFont typeface="Wingdings" pitchFamily="2" charset="2"/>
              <a:buChar char="Ø"/>
            </a:pPr>
            <a:r>
              <a:rPr lang="en-US" dirty="0" smtClean="0">
                <a:latin typeface="Times New Roman" pitchFamily="18" charset="0"/>
                <a:cs typeface="Times New Roman" pitchFamily="18" charset="0"/>
              </a:rPr>
              <a:t>The write-back technique also complicates recovery from system failures.</a:t>
            </a:r>
            <a:endParaRPr lang="en-US" dirty="0">
              <a:latin typeface="Times New Roman" pitchFamily="18" charset="0"/>
              <a:cs typeface="Times New Roman" pitchFamily="18" charset="0"/>
            </a:endParaRPr>
          </a:p>
        </p:txBody>
      </p:sp>
      <p:sp>
        <p:nvSpPr>
          <p:cNvPr id="9" name="Rectangle 8"/>
          <p:cNvSpPr/>
          <p:nvPr/>
        </p:nvSpPr>
        <p:spPr>
          <a:xfrm>
            <a:off x="5561232" y="6139135"/>
            <a:ext cx="2207720"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sz="2400" b="1" dirty="0" smtClean="0">
                <a:latin typeface="Times New Roman" pitchFamily="18" charset="0"/>
                <a:cs typeface="Times New Roman" pitchFamily="18" charset="0"/>
              </a:rPr>
              <a:t>Write-Through</a:t>
            </a:r>
            <a:endParaRPr lang="en-US" dirty="0"/>
          </a:p>
        </p:txBody>
      </p:sp>
      <p:sp>
        <p:nvSpPr>
          <p:cNvPr id="10" name="Rectangle 9"/>
          <p:cNvSpPr/>
          <p:nvPr/>
        </p:nvSpPr>
        <p:spPr>
          <a:xfrm>
            <a:off x="0" y="6623734"/>
            <a:ext cx="12801600" cy="27853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An alternative to write-back is to transfer the data word to both M</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M</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during every memory write cycle, even when the target address is already assigned to the cache.</a:t>
            </a:r>
          </a:p>
          <a:p>
            <a:pPr marL="457200" indent="-457200" algn="just">
              <a:buFont typeface="Wingdings" pitchFamily="2" charset="2"/>
              <a:buChar char="Ø"/>
            </a:pPr>
            <a:r>
              <a:rPr lang="en-US" dirty="0" smtClean="0">
                <a:latin typeface="Times New Roman" pitchFamily="18" charset="0"/>
                <a:cs typeface="Times New Roman" pitchFamily="18" charset="0"/>
              </a:rPr>
              <a:t>This policy, called </a:t>
            </a:r>
            <a:r>
              <a:rPr lang="en-US" b="1" i="1" dirty="0" smtClean="0">
                <a:latin typeface="Times New Roman" pitchFamily="18" charset="0"/>
                <a:cs typeface="Times New Roman" pitchFamily="18" charset="0"/>
              </a:rPr>
              <a:t>write-through</a:t>
            </a:r>
            <a:r>
              <a:rPr lang="en-US" dirty="0" smtClean="0">
                <a:latin typeface="Times New Roman" pitchFamily="18" charset="0"/>
                <a:cs typeface="Times New Roman" pitchFamily="18" charset="0"/>
              </a:rPr>
              <a:t>, is </a:t>
            </a:r>
            <a:r>
              <a:rPr lang="en-US" b="1" dirty="0" smtClean="0">
                <a:latin typeface="Times New Roman" pitchFamily="18" charset="0"/>
                <a:cs typeface="Times New Roman" pitchFamily="18" charset="0"/>
              </a:rPr>
              <a:t>easy to implement, </a:t>
            </a:r>
            <a:r>
              <a:rPr lang="en-US" dirty="0" smtClean="0">
                <a:latin typeface="Times New Roman" pitchFamily="18" charset="0"/>
                <a:cs typeface="Times New Roman" pitchFamily="18" charset="0"/>
              </a:rPr>
              <a:t>and it guarantees that M</a:t>
            </a:r>
            <a:r>
              <a:rPr lang="en-US" baseline="-25000" dirty="0" smtClean="0">
                <a:latin typeface="Times New Roman" pitchFamily="18" charset="0"/>
                <a:cs typeface="Times New Roman" pitchFamily="18" charset="0"/>
              </a:rPr>
              <a:t>2 </a:t>
            </a:r>
            <a:r>
              <a:rPr lang="en-US" dirty="0" smtClean="0">
                <a:latin typeface="Times New Roman" pitchFamily="18" charset="0"/>
                <a:cs typeface="Times New Roman" pitchFamily="18" charset="0"/>
              </a:rPr>
              <a:t>never contains stale information. </a:t>
            </a:r>
          </a:p>
          <a:p>
            <a:pPr marL="457200" indent="-457200" algn="just">
              <a:buFont typeface="Wingdings" pitchFamily="2" charset="2"/>
              <a:buChar char="Ø"/>
            </a:pPr>
            <a:r>
              <a:rPr lang="en-US" dirty="0" smtClean="0">
                <a:latin typeface="Times New Roman" pitchFamily="18" charset="0"/>
                <a:cs typeface="Times New Roman" pitchFamily="18" charset="0"/>
              </a:rPr>
              <a:t>On the other hand, write-through results in </a:t>
            </a:r>
            <a:r>
              <a:rPr lang="en-US" b="1" dirty="0" smtClean="0">
                <a:latin typeface="Times New Roman" pitchFamily="18" charset="0"/>
                <a:cs typeface="Times New Roman" pitchFamily="18" charset="0"/>
              </a:rPr>
              <a:t>more write cycles to M</a:t>
            </a:r>
            <a:r>
              <a:rPr lang="en-US" b="1"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than write-back does. </a:t>
            </a:r>
          </a:p>
          <a:p>
            <a:pPr marL="457200" indent="-457200" algn="just">
              <a:buFont typeface="Wingdings" pitchFamily="2" charset="2"/>
              <a:buChar char="Ø"/>
            </a:pPr>
            <a:r>
              <a:rPr lang="en-US" dirty="0" smtClean="0">
                <a:latin typeface="Times New Roman" pitchFamily="18" charset="0"/>
                <a:cs typeface="Times New Roman" pitchFamily="18" charset="0"/>
              </a:rPr>
              <a:t>Since the time needed for each write is then the slower (write) access time of M</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system performance may suffer.</a:t>
            </a:r>
            <a:endParaRPr lang="en-US" dirty="0">
              <a:latin typeface="Times New Roman" pitchFamily="18" charset="0"/>
              <a:cs typeface="Times New Roman" pitchFamily="18" charset="0"/>
            </a:endParaRPr>
          </a:p>
        </p:txBody>
      </p:sp>
      <p:sp>
        <p:nvSpPr>
          <p:cNvPr id="7" name="Rectangle 6"/>
          <p:cNvSpPr/>
          <p:nvPr/>
        </p:nvSpPr>
        <p:spPr>
          <a:xfrm>
            <a:off x="4744616" y="1560240"/>
            <a:ext cx="3533403"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sz="2400" b="1" dirty="0" smtClean="0">
                <a:latin typeface="Times New Roman" pitchFamily="18" charset="0"/>
                <a:cs typeface="Times New Roman" pitchFamily="18" charset="0"/>
              </a:rPr>
              <a:t>Write-back or Copy back</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107436"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Introduction: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280120" y="1632248"/>
            <a:ext cx="3063596" cy="477054"/>
          </a:xfrm>
          <a:prstGeom prst="rect">
            <a:avLst/>
          </a:prstGeom>
        </p:spPr>
        <p:txBody>
          <a:bodyPr wrap="none">
            <a:spAutoFit/>
          </a:bodyPr>
          <a:lstStyle/>
          <a:p>
            <a:pPr algn="just"/>
            <a:r>
              <a:rPr lang="en-US" b="1" dirty="0" smtClean="0">
                <a:latin typeface="Times New Roman" pitchFamily="18" charset="0"/>
                <a:cs typeface="Times New Roman" pitchFamily="18" charset="0"/>
              </a:rPr>
              <a:t>Address Translation:</a:t>
            </a:r>
            <a:endParaRPr lang="en-IN" b="1" dirty="0">
              <a:latin typeface="Times New Roman" pitchFamily="18" charset="0"/>
              <a:cs typeface="Times New Roman" pitchFamily="18" charset="0"/>
            </a:endParaRPr>
          </a:p>
        </p:txBody>
      </p:sp>
      <p:sp>
        <p:nvSpPr>
          <p:cNvPr id="7" name="Rectangle 6"/>
          <p:cNvSpPr/>
          <p:nvPr/>
        </p:nvSpPr>
        <p:spPr>
          <a:xfrm>
            <a:off x="1119529" y="2280320"/>
            <a:ext cx="8305607" cy="477054"/>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algn="just"/>
            <a:r>
              <a:rPr lang="en-US" b="1" dirty="0" smtClean="0">
                <a:latin typeface="Times New Roman" pitchFamily="18" charset="0"/>
                <a:cs typeface="Times New Roman" pitchFamily="18" charset="0"/>
              </a:rPr>
              <a:t>Identifying the Real Physical Address from Virtual Address</a:t>
            </a:r>
            <a:endParaRPr lang="en-IN"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3952528" y="2928392"/>
            <a:ext cx="1627716" cy="64807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32545" y="3702476"/>
            <a:ext cx="3102772" cy="477054"/>
          </a:xfrm>
          <a:prstGeom prst="rect">
            <a:avLst/>
          </a:prstGeom>
        </p:spPr>
        <p:txBody>
          <a:bodyPr wrap="none">
            <a:spAutoFit/>
          </a:bodyPr>
          <a:lstStyle/>
          <a:p>
            <a:pPr algn="just"/>
            <a:r>
              <a:rPr lang="en-US" b="1" dirty="0" smtClean="0">
                <a:latin typeface="Times New Roman" pitchFamily="18" charset="0"/>
                <a:cs typeface="Times New Roman" pitchFamily="18" charset="0"/>
              </a:rPr>
              <a:t>Locality of Reference</a:t>
            </a:r>
            <a:endParaRPr lang="en-IN" b="1" dirty="0">
              <a:latin typeface="Times New Roman" pitchFamily="18" charset="0"/>
              <a:cs typeface="Times New Roman" pitchFamily="18" charset="0"/>
            </a:endParaRPr>
          </a:p>
        </p:txBody>
      </p:sp>
      <p:sp>
        <p:nvSpPr>
          <p:cNvPr id="10" name="Rectangle 9"/>
          <p:cNvSpPr/>
          <p:nvPr/>
        </p:nvSpPr>
        <p:spPr>
          <a:xfrm>
            <a:off x="594268" y="4251538"/>
            <a:ext cx="9117496" cy="477054"/>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algn="just"/>
            <a:r>
              <a:rPr lang="en-US" b="1" dirty="0" smtClean="0">
                <a:latin typeface="Times New Roman" pitchFamily="18" charset="0"/>
                <a:cs typeface="Times New Roman" pitchFamily="18" charset="0"/>
              </a:rPr>
              <a:t>The referenced address is found in the Cache  or Virtual Memory</a:t>
            </a:r>
            <a:endParaRPr lang="en-IN" b="1" dirty="0">
              <a:latin typeface="Times New Roman" pitchFamily="18" charset="0"/>
              <a:cs typeface="Times New Roman" pitchFamily="18" charset="0"/>
            </a:endParaRPr>
          </a:p>
        </p:txBody>
      </p:sp>
      <p:sp>
        <p:nvSpPr>
          <p:cNvPr id="11" name="Rectangle 10"/>
          <p:cNvSpPr/>
          <p:nvPr/>
        </p:nvSpPr>
        <p:spPr>
          <a:xfrm>
            <a:off x="1058064" y="4827602"/>
            <a:ext cx="1742336" cy="477054"/>
          </a:xfrm>
          <a:prstGeom prst="rect">
            <a:avLst/>
          </a:prstGeom>
        </p:spPr>
        <p:txBody>
          <a:bodyPr wrap="none">
            <a:spAutoFit/>
          </a:bodyPr>
          <a:lstStyle/>
          <a:p>
            <a:pPr algn="just"/>
            <a:r>
              <a:rPr lang="en-US" b="1" dirty="0" smtClean="0">
                <a:latin typeface="Times New Roman" pitchFamily="18" charset="0"/>
                <a:cs typeface="Times New Roman" pitchFamily="18" charset="0"/>
              </a:rPr>
              <a:t>Two Types:</a:t>
            </a:r>
            <a:endParaRPr lang="en-IN" b="1" dirty="0">
              <a:latin typeface="Times New Roman" pitchFamily="18" charset="0"/>
              <a:cs typeface="Times New Roman" pitchFamily="18" charset="0"/>
            </a:endParaRPr>
          </a:p>
        </p:txBody>
      </p:sp>
      <p:sp>
        <p:nvSpPr>
          <p:cNvPr id="12" name="Rectangle 11"/>
          <p:cNvSpPr/>
          <p:nvPr/>
        </p:nvSpPr>
        <p:spPr>
          <a:xfrm>
            <a:off x="208112" y="5448960"/>
            <a:ext cx="12487418"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a:pPr>
            <a:r>
              <a:rPr lang="en-US" b="1" dirty="0" smtClean="0">
                <a:latin typeface="Times New Roman" pitchFamily="18" charset="0"/>
                <a:cs typeface="Times New Roman" pitchFamily="18" charset="0"/>
              </a:rPr>
              <a:t>Spatial Locality </a:t>
            </a:r>
          </a:p>
          <a:p>
            <a:pPr marL="457200" indent="-457200" algn="just"/>
            <a:r>
              <a:rPr lang="en-US" b="1" dirty="0" smtClean="0">
                <a:latin typeface="Times New Roman" pitchFamily="18" charset="0"/>
                <a:cs typeface="Times New Roman" pitchFamily="18" charset="0"/>
              </a:rPr>
              <a:t>		Consecutive memory references (1000, 1004 and so on) that are close to one another in memory address space (sequence of program)</a:t>
            </a:r>
          </a:p>
          <a:p>
            <a:pPr marL="457200" indent="-457200" algn="just">
              <a:buFont typeface="+mj-lt"/>
              <a:buAutoNum type="arabicPeriod" startAt="2"/>
            </a:pPr>
            <a:r>
              <a:rPr lang="en-US" b="1" dirty="0" smtClean="0">
                <a:latin typeface="Times New Roman" pitchFamily="18" charset="0"/>
                <a:cs typeface="Times New Roman" pitchFamily="18" charset="0"/>
              </a:rPr>
              <a:t>Temporal Locality</a:t>
            </a:r>
          </a:p>
          <a:p>
            <a:pPr marL="457200" indent="-457200" algn="just"/>
            <a:r>
              <a:rPr lang="en-US" b="1" dirty="0" smtClean="0">
                <a:latin typeface="Times New Roman" pitchFamily="18" charset="0"/>
                <a:cs typeface="Times New Roman" pitchFamily="18" charset="0"/>
              </a:rPr>
              <a:t>		Repeatedly referenced address in memory space (Loops)</a:t>
            </a:r>
            <a:endParaRPr lang="en-IN" b="1" dirty="0">
              <a:latin typeface="Times New Roman" pitchFamily="18" charset="0"/>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471137" y="984176"/>
            <a:ext cx="431464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Structure versus Performance</a:t>
            </a:r>
          </a:p>
        </p:txBody>
      </p:sp>
      <p:sp>
        <p:nvSpPr>
          <p:cNvPr id="7" name="Rectangle 6"/>
          <p:cNvSpPr/>
          <p:nvPr/>
        </p:nvSpPr>
        <p:spPr>
          <a:xfrm>
            <a:off x="568152" y="1776264"/>
            <a:ext cx="11377264" cy="61247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a:pPr>
            <a:r>
              <a:rPr lang="en-US" sz="2800" dirty="0" smtClean="0">
                <a:latin typeface="Times New Roman" pitchFamily="18" charset="0"/>
                <a:cs typeface="Times New Roman" pitchFamily="18" charset="0"/>
              </a:rPr>
              <a:t>An instruction or </a:t>
            </a:r>
            <a:r>
              <a:rPr lang="en-US" sz="2800" b="1" dirty="0" smtClean="0">
                <a:latin typeface="Times New Roman" pitchFamily="18" charset="0"/>
                <a:cs typeface="Times New Roman" pitchFamily="18" charset="0"/>
              </a:rPr>
              <a:t>I-cache </a:t>
            </a:r>
            <a:r>
              <a:rPr lang="en-US" sz="2800" dirty="0" smtClean="0">
                <a:latin typeface="Times New Roman" pitchFamily="18" charset="0"/>
                <a:cs typeface="Times New Roman" pitchFamily="18" charset="0"/>
              </a:rPr>
              <a:t>stores instructions only, while a data or </a:t>
            </a:r>
            <a:r>
              <a:rPr lang="en-US" sz="2800" b="1" dirty="0" smtClean="0">
                <a:latin typeface="Times New Roman" pitchFamily="18" charset="0"/>
                <a:cs typeface="Times New Roman" pitchFamily="18" charset="0"/>
              </a:rPr>
              <a:t>D-cache </a:t>
            </a:r>
            <a:r>
              <a:rPr lang="en-US" sz="2800" dirty="0" smtClean="0">
                <a:latin typeface="Times New Roman" pitchFamily="18" charset="0"/>
                <a:cs typeface="Times New Roman" pitchFamily="18" charset="0"/>
              </a:rPr>
              <a:t>stores data only.</a:t>
            </a:r>
          </a:p>
          <a:p>
            <a:pPr marL="457200" indent="-457200" algn="just">
              <a:buFont typeface="+mj-lt"/>
              <a:buAutoNum type="arabicPeriod"/>
            </a:pPr>
            <a:endParaRPr lang="en-US" sz="2800" dirty="0" smtClean="0">
              <a:latin typeface="Times New Roman" pitchFamily="18" charset="0"/>
              <a:cs typeface="Times New Roman" pitchFamily="18" charset="0"/>
            </a:endParaRPr>
          </a:p>
          <a:p>
            <a:pPr marL="457200" indent="-457200" algn="just">
              <a:buFont typeface="+mj-lt"/>
              <a:buAutoNum type="arabicPeriod"/>
            </a:pPr>
            <a:r>
              <a:rPr lang="en-US" sz="2800" dirty="0" smtClean="0">
                <a:latin typeface="Times New Roman" pitchFamily="18" charset="0"/>
                <a:cs typeface="Times New Roman" pitchFamily="18" charset="0"/>
              </a:rPr>
              <a:t>A cache that stores both instructions and data is referred to as </a:t>
            </a:r>
            <a:r>
              <a:rPr lang="en-US" sz="2800" b="1" dirty="0" smtClean="0">
                <a:latin typeface="Times New Roman" pitchFamily="18" charset="0"/>
                <a:cs typeface="Times New Roman" pitchFamily="18" charset="0"/>
              </a:rPr>
              <a:t>unified</a:t>
            </a:r>
            <a:r>
              <a:rPr lang="en-US" sz="2800" dirty="0" smtClean="0">
                <a:latin typeface="Times New Roman" pitchFamily="18" charset="0"/>
                <a:cs typeface="Times New Roman" pitchFamily="18" charset="0"/>
              </a:rPr>
              <a:t>. A </a:t>
            </a:r>
            <a:r>
              <a:rPr lang="en-US" sz="2800" b="1" dirty="0" smtClean="0">
                <a:latin typeface="Times New Roman" pitchFamily="18" charset="0"/>
                <a:cs typeface="Times New Roman" pitchFamily="18" charset="0"/>
              </a:rPr>
              <a:t>split cache</a:t>
            </a:r>
            <a:r>
              <a:rPr lang="en-US" sz="2800" dirty="0" smtClean="0">
                <a:latin typeface="Times New Roman" pitchFamily="18" charset="0"/>
                <a:cs typeface="Times New Roman" pitchFamily="18" charset="0"/>
              </a:rPr>
              <a:t>, on the other hand, consists of two associated but largely independent units: an I-cache for instructions and a D-cache for data. While a unified cache is simpler, a split cache makes it possible to access programs and data concurrently. A split cache can also be designed to manage its I- and D-cache components differently.</a:t>
            </a:r>
          </a:p>
          <a:p>
            <a:pPr marL="457200" indent="-457200" algn="just">
              <a:buFont typeface="+mj-lt"/>
              <a:buAutoNum type="arabicPeriod"/>
            </a:pPr>
            <a:endParaRPr lang="en-US" sz="2800" dirty="0" smtClean="0">
              <a:latin typeface="Times New Roman" pitchFamily="18" charset="0"/>
              <a:cs typeface="Times New Roman" pitchFamily="18" charset="0"/>
            </a:endParaRPr>
          </a:p>
          <a:p>
            <a:pPr marL="457200" indent="-457200" algn="just">
              <a:buFont typeface="+mj-lt"/>
              <a:buAutoNum type="arabicPeriod"/>
            </a:pPr>
            <a:r>
              <a:rPr lang="en-US" sz="2800" dirty="0" smtClean="0">
                <a:latin typeface="Times New Roman" pitchFamily="18" charset="0"/>
                <a:cs typeface="Times New Roman" pitchFamily="18" charset="0"/>
              </a:rPr>
              <a:t>Caches are also classified by the </a:t>
            </a:r>
            <a:r>
              <a:rPr lang="en-US" sz="2800" b="1" dirty="0" smtClean="0">
                <a:latin typeface="Times New Roman" pitchFamily="18" charset="0"/>
                <a:cs typeface="Times New Roman" pitchFamily="18" charset="0"/>
              </a:rPr>
              <a:t>level</a:t>
            </a:r>
            <a:r>
              <a:rPr lang="en-US" sz="2800" dirty="0" smtClean="0">
                <a:latin typeface="Times New Roman" pitchFamily="18" charset="0"/>
                <a:cs typeface="Times New Roman" pitchFamily="18" charset="0"/>
              </a:rPr>
              <a:t> they occupy in the memory hierarchy. A </a:t>
            </a:r>
            <a:r>
              <a:rPr lang="en-US" sz="2800" b="1" dirty="0" smtClean="0">
                <a:latin typeface="Times New Roman" pitchFamily="18" charset="0"/>
                <a:cs typeface="Times New Roman" pitchFamily="18" charset="0"/>
              </a:rPr>
              <a:t>level 1 (LI) </a:t>
            </a:r>
            <a:r>
              <a:rPr lang="en-US" sz="2800" dirty="0" smtClean="0">
                <a:latin typeface="Times New Roman" pitchFamily="18" charset="0"/>
                <a:cs typeface="Times New Roman" pitchFamily="18" charset="0"/>
              </a:rPr>
              <a:t>or primary cache is an efficient way to implement an on-chip memory. An additional memory level can be introduced via an off-chip, </a:t>
            </a:r>
            <a:r>
              <a:rPr lang="en-US" sz="2800" b="1" dirty="0" smtClean="0">
                <a:latin typeface="Times New Roman" pitchFamily="18" charset="0"/>
                <a:cs typeface="Times New Roman" pitchFamily="18" charset="0"/>
              </a:rPr>
              <a:t>level 2 (L2) </a:t>
            </a:r>
            <a:r>
              <a:rPr lang="en-US" sz="2800" dirty="0" smtClean="0">
                <a:latin typeface="Times New Roman" pitchFamily="18" charset="0"/>
                <a:cs typeface="Times New Roman" pitchFamily="18" charset="0"/>
              </a:rPr>
              <a:t>or secondary cache.</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471137" y="984176"/>
            <a:ext cx="431464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Structure versus Performance</a:t>
            </a:r>
          </a:p>
        </p:txBody>
      </p:sp>
      <p:pic>
        <p:nvPicPr>
          <p:cNvPr id="4098" name="Picture 2"/>
          <p:cNvPicPr>
            <a:picLocks noChangeAspect="1" noChangeArrowheads="1"/>
          </p:cNvPicPr>
          <p:nvPr/>
        </p:nvPicPr>
        <p:blipFill>
          <a:blip r:embed="rId2" cstate="print"/>
          <a:srcRect/>
          <a:stretch>
            <a:fillRect/>
          </a:stretch>
        </p:blipFill>
        <p:spPr bwMode="auto">
          <a:xfrm>
            <a:off x="4096544" y="2208312"/>
            <a:ext cx="3556860" cy="64807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136104" y="3000400"/>
            <a:ext cx="12520854" cy="33843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471137" y="984176"/>
            <a:ext cx="431464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Structure versus Performance</a:t>
            </a:r>
          </a:p>
        </p:txBody>
      </p:sp>
      <p:pic>
        <p:nvPicPr>
          <p:cNvPr id="5122" name="Picture 2"/>
          <p:cNvPicPr>
            <a:picLocks noChangeAspect="1" noChangeArrowheads="1"/>
          </p:cNvPicPr>
          <p:nvPr/>
        </p:nvPicPr>
        <p:blipFill>
          <a:blip r:embed="rId2" cstate="print"/>
          <a:srcRect/>
          <a:stretch>
            <a:fillRect/>
          </a:stretch>
        </p:blipFill>
        <p:spPr bwMode="auto">
          <a:xfrm>
            <a:off x="4024536" y="4080520"/>
            <a:ext cx="3144349" cy="115212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1792288" y="5448672"/>
            <a:ext cx="10138726" cy="108012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5124" name="Picture 4"/>
          <p:cNvPicPr>
            <a:picLocks noChangeAspect="1" noChangeArrowheads="1"/>
          </p:cNvPicPr>
          <p:nvPr/>
        </p:nvPicPr>
        <p:blipFill>
          <a:blip r:embed="rId4" cstate="print"/>
          <a:srcRect/>
          <a:stretch>
            <a:fillRect/>
          </a:stretch>
        </p:blipFill>
        <p:spPr bwMode="auto">
          <a:xfrm>
            <a:off x="280120" y="1776264"/>
            <a:ext cx="11911563" cy="1944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914278" y="2064296"/>
            <a:ext cx="6870898" cy="4692039"/>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6" name="Rectangle 5"/>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4471137" y="984176"/>
            <a:ext cx="431464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lgn="just"/>
            <a:r>
              <a:rPr lang="en-US" b="1" dirty="0" smtClean="0">
                <a:latin typeface="Times New Roman" pitchFamily="18" charset="0"/>
                <a:cs typeface="Times New Roman" pitchFamily="18" charset="0"/>
              </a:rPr>
              <a:t>Structure versus Performance</a:t>
            </a:r>
          </a:p>
        </p:txBody>
      </p:sp>
      <p:sp>
        <p:nvSpPr>
          <p:cNvPr id="8" name="Rectangle 7"/>
          <p:cNvSpPr/>
          <p:nvPr/>
        </p:nvSpPr>
        <p:spPr>
          <a:xfrm>
            <a:off x="3200400" y="6915834"/>
            <a:ext cx="6400800" cy="477054"/>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r>
              <a:rPr lang="en-US" b="1" dirty="0" smtClean="0">
                <a:latin typeface="Times New Roman" pitchFamily="18" charset="0"/>
                <a:cs typeface="Times New Roman" pitchFamily="18" charset="0"/>
              </a:rPr>
              <a:t>Influence of cache size on hit ratio and cost</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742551" y="2352328"/>
            <a:ext cx="8242193" cy="230832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lgn="just"/>
            <a:r>
              <a:rPr lang="en-US" sz="3600" b="1" dirty="0" smtClean="0">
                <a:latin typeface="Times New Roman" pitchFamily="18" charset="0"/>
                <a:cs typeface="Times New Roman" pitchFamily="18" charset="0"/>
              </a:rPr>
              <a:t>Cache Address Mapping:</a:t>
            </a:r>
          </a:p>
          <a:p>
            <a:pPr marL="1794510" lvl="2" indent="-514350" algn="just">
              <a:buFont typeface="+mj-lt"/>
              <a:buAutoNum type="arabicPeriod"/>
            </a:pPr>
            <a:r>
              <a:rPr lang="en-US" sz="3600" b="1" dirty="0" smtClean="0">
                <a:latin typeface="Times New Roman" pitchFamily="18" charset="0"/>
                <a:cs typeface="Times New Roman" pitchFamily="18" charset="0"/>
              </a:rPr>
              <a:t>Direct Mapping</a:t>
            </a:r>
          </a:p>
          <a:p>
            <a:pPr marL="1794510" lvl="2" indent="-514350" algn="just">
              <a:buFont typeface="+mj-lt"/>
              <a:buAutoNum type="arabicPeriod"/>
            </a:pPr>
            <a:r>
              <a:rPr lang="en-US" sz="3600" b="1" dirty="0" smtClean="0">
                <a:latin typeface="Times New Roman" pitchFamily="18" charset="0"/>
                <a:cs typeface="Times New Roman" pitchFamily="18" charset="0"/>
              </a:rPr>
              <a:t>Fully Associative Mapping</a:t>
            </a:r>
          </a:p>
          <a:p>
            <a:pPr marL="1794510" lvl="2" indent="-514350" algn="just">
              <a:buFont typeface="+mj-lt"/>
              <a:buAutoNum type="arabicPeriod"/>
            </a:pPr>
            <a:r>
              <a:rPr lang="en-US" sz="3600" b="1" dirty="0" smtClean="0">
                <a:latin typeface="Times New Roman" pitchFamily="18" charset="0"/>
                <a:cs typeface="Times New Roman" pitchFamily="18" charset="0"/>
              </a:rPr>
              <a:t>K-way Set Associative Mapping</a:t>
            </a:r>
            <a:endParaRPr lang="en-US" sz="3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88632" y="1344216"/>
            <a:ext cx="268278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1. Direct Mapping</a:t>
            </a:r>
            <a:endParaRPr lang="en-US" b="1" dirty="0">
              <a:latin typeface="Times New Roman" pitchFamily="18" charset="0"/>
              <a:cs typeface="Times New Roman" pitchFamily="18" charset="0"/>
            </a:endParaRPr>
          </a:p>
        </p:txBody>
      </p:sp>
      <p:sp>
        <p:nvSpPr>
          <p:cNvPr id="7" name="Rectangle 6"/>
          <p:cNvSpPr/>
          <p:nvPr/>
        </p:nvSpPr>
        <p:spPr>
          <a:xfrm>
            <a:off x="280120" y="1992288"/>
            <a:ext cx="12241360" cy="861774"/>
          </a:xfrm>
          <a:prstGeom prst="rect">
            <a:avLst/>
          </a:prstGeom>
        </p:spPr>
        <p:txBody>
          <a:bodyPr wrap="square">
            <a:spAutoFit/>
          </a:bodyPr>
          <a:lstStyle/>
          <a:p>
            <a:r>
              <a:rPr lang="en-US" dirty="0" smtClean="0">
                <a:latin typeface="Times New Roman" pitchFamily="18" charset="0"/>
                <a:cs typeface="Times New Roman" pitchFamily="18" charset="0"/>
              </a:rPr>
              <a:t>In direct mapping, A particular block of main memory can map only to a particular line of the cache.</a:t>
            </a:r>
            <a:endParaRPr lang="en-US" dirty="0">
              <a:latin typeface="Times New Roman" pitchFamily="18" charset="0"/>
              <a:cs typeface="Times New Roman" pitchFamily="18" charset="0"/>
            </a:endParaRPr>
          </a:p>
        </p:txBody>
      </p:sp>
      <p:sp>
        <p:nvSpPr>
          <p:cNvPr id="8" name="Rectangle 7"/>
          <p:cNvSpPr/>
          <p:nvPr/>
        </p:nvSpPr>
        <p:spPr>
          <a:xfrm>
            <a:off x="72008" y="3432448"/>
            <a:ext cx="12377464" cy="47705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smtClean="0">
                <a:latin typeface="Times New Roman" pitchFamily="18" charset="0"/>
                <a:cs typeface="Times New Roman" pitchFamily="18" charset="0"/>
              </a:rPr>
              <a:t>Cache line number = ( Main Memory Block Address ) Modulo (Number of lines in Cache)</a:t>
            </a:r>
            <a:endParaRPr lang="en-US"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6461398" y="4512568"/>
            <a:ext cx="6340202" cy="4639765"/>
          </a:xfrm>
          <a:prstGeom prst="rect">
            <a:avLst/>
          </a:prstGeom>
          <a:noFill/>
          <a:ln w="9525">
            <a:noFill/>
            <a:miter lim="800000"/>
            <a:headEnd/>
            <a:tailEnd/>
          </a:ln>
        </p:spPr>
      </p:pic>
      <p:sp>
        <p:nvSpPr>
          <p:cNvPr id="10" name="Rectangle 9"/>
          <p:cNvSpPr/>
          <p:nvPr/>
        </p:nvSpPr>
        <p:spPr>
          <a:xfrm>
            <a:off x="0" y="5664696"/>
            <a:ext cx="6400800" cy="1631216"/>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Consider cache memory is divided into ‘n’ number of lines.</a:t>
            </a:r>
          </a:p>
          <a:p>
            <a:pPr marL="457200" indent="-457200" algn="just">
              <a:buFont typeface="Wingdings" pitchFamily="2" charset="2"/>
              <a:buChar char="Ø"/>
            </a:pPr>
            <a:r>
              <a:rPr lang="en-US" dirty="0" smtClean="0">
                <a:latin typeface="Times New Roman" pitchFamily="18" charset="0"/>
                <a:cs typeface="Times New Roman" pitchFamily="18" charset="0"/>
              </a:rPr>
              <a:t>Then, block ‘j’ of main memory can map to line number (j mod n) only of the cache.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8112" y="1920280"/>
            <a:ext cx="12097344"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a:latin typeface="Times New Roman" pitchFamily="18" charset="0"/>
                <a:cs typeface="Times New Roman" pitchFamily="18" charset="0"/>
              </a:rPr>
              <a:t>Simplest way of </a:t>
            </a:r>
            <a:r>
              <a:rPr lang="en-US" dirty="0" smtClean="0">
                <a:latin typeface="Times New Roman" pitchFamily="18" charset="0"/>
                <a:cs typeface="Times New Roman" pitchFamily="18" charset="0"/>
              </a:rPr>
              <a:t>mapping</a:t>
            </a:r>
          </a:p>
          <a:p>
            <a:pPr marL="457200" indent="-457200" algn="just">
              <a:buFont typeface="Wingdings" pitchFamily="2" charset="2"/>
              <a:buChar char="Ø"/>
            </a:pPr>
            <a:r>
              <a:rPr lang="en-US" dirty="0" smtClean="0">
                <a:latin typeface="Times New Roman" pitchFamily="18" charset="0"/>
                <a:cs typeface="Times New Roman" pitchFamily="18" charset="0"/>
              </a:rPr>
              <a:t>Main </a:t>
            </a:r>
            <a:r>
              <a:rPr lang="en-US" dirty="0">
                <a:latin typeface="Times New Roman" pitchFamily="18" charset="0"/>
                <a:cs typeface="Times New Roman" pitchFamily="18" charset="0"/>
              </a:rPr>
              <a:t>memory is divided in </a:t>
            </a:r>
            <a:r>
              <a:rPr lang="en-US" dirty="0" smtClean="0">
                <a:latin typeface="Times New Roman" pitchFamily="18" charset="0"/>
                <a:cs typeface="Times New Roman" pitchFamily="18" charset="0"/>
              </a:rPr>
              <a:t>blocks</a:t>
            </a:r>
          </a:p>
          <a:p>
            <a:pPr marL="457200" indent="-457200" algn="just">
              <a:buFont typeface="Wingdings" pitchFamily="2" charset="2"/>
              <a:buChar char="Ø"/>
            </a:pPr>
            <a:r>
              <a:rPr lang="en-US" dirty="0" smtClean="0">
                <a:latin typeface="Times New Roman" pitchFamily="18" charset="0"/>
                <a:cs typeface="Times New Roman" pitchFamily="18" charset="0"/>
              </a:rPr>
              <a:t>Block </a:t>
            </a:r>
            <a:r>
              <a:rPr lang="en-US" dirty="0">
                <a:latin typeface="Times New Roman" pitchFamily="18" charset="0"/>
                <a:cs typeface="Times New Roman" pitchFamily="18" charset="0"/>
              </a:rPr>
              <a:t>j of the main memory is mapped onto block j modulo 128 </a:t>
            </a:r>
            <a:r>
              <a:rPr lang="en-US" dirty="0" smtClean="0">
                <a:latin typeface="Times New Roman" pitchFamily="18" charset="0"/>
                <a:cs typeface="Times New Roman" pitchFamily="18" charset="0"/>
              </a:rPr>
              <a:t>of </a:t>
            </a:r>
            <a:r>
              <a:rPr lang="en-US" dirty="0">
                <a:latin typeface="Times New Roman" pitchFamily="18" charset="0"/>
                <a:cs typeface="Times New Roman" pitchFamily="18" charset="0"/>
              </a:rPr>
              <a:t>the cache – consider a cache of 128 blocks of 16 words </a:t>
            </a:r>
            <a:r>
              <a:rPr lang="en-US" dirty="0" smtClean="0">
                <a:latin typeface="Times New Roman" pitchFamily="18" charset="0"/>
                <a:cs typeface="Times New Roman" pitchFamily="18" charset="0"/>
              </a:rPr>
              <a:t>each.</a:t>
            </a:r>
          </a:p>
          <a:p>
            <a:pPr marL="457200" indent="-457200" algn="just">
              <a:buFont typeface="Wingdings" pitchFamily="2" charset="2"/>
              <a:buChar char="Ø"/>
            </a:pPr>
            <a:r>
              <a:rPr lang="en-US" dirty="0">
                <a:latin typeface="Times New Roman" pitchFamily="18" charset="0"/>
                <a:cs typeface="Times New Roman" pitchFamily="18" charset="0"/>
              </a:rPr>
              <a:t>Consider a memory of 64K </a:t>
            </a:r>
            <a:r>
              <a:rPr lang="en-US" dirty="0" smtClean="0">
                <a:latin typeface="Times New Roman" pitchFamily="18" charset="0"/>
                <a:cs typeface="Times New Roman" pitchFamily="18" charset="0"/>
              </a:rPr>
              <a:t>words </a:t>
            </a:r>
            <a:r>
              <a:rPr lang="en-US" dirty="0">
                <a:latin typeface="Times New Roman" pitchFamily="18" charset="0"/>
                <a:cs typeface="Times New Roman" pitchFamily="18" charset="0"/>
              </a:rPr>
              <a:t>divided into 4096 </a:t>
            </a:r>
            <a:r>
              <a:rPr lang="en-US" dirty="0" smtClean="0">
                <a:latin typeface="Times New Roman" pitchFamily="18" charset="0"/>
                <a:cs typeface="Times New Roman" pitchFamily="18" charset="0"/>
              </a:rPr>
              <a:t>blocks </a:t>
            </a:r>
            <a:endParaRPr lang="en-IN" dirty="0">
              <a:latin typeface="Times New Roman" pitchFamily="18" charset="0"/>
              <a:cs typeface="Times New Roman" pitchFamily="18" charset="0"/>
            </a:endParaRPr>
          </a:p>
        </p:txBody>
      </p:sp>
      <p:sp>
        <p:nvSpPr>
          <p:cNvPr id="5" name="Rectangle 4"/>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6" name="Rectangle 5"/>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4888632" y="1344216"/>
            <a:ext cx="268278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1. Direct Mapping</a:t>
            </a:r>
            <a:endParaRPr lang="en-US" b="1" dirty="0">
              <a:latin typeface="Times New Roman" pitchFamily="18" charset="0"/>
              <a:cs typeface="Times New Roman" pitchFamily="18" charset="0"/>
            </a:endParaRPr>
          </a:p>
        </p:txBody>
      </p:sp>
      <p:sp>
        <p:nvSpPr>
          <p:cNvPr id="8" name="Rectangle 7"/>
          <p:cNvSpPr/>
          <p:nvPr/>
        </p:nvSpPr>
        <p:spPr>
          <a:xfrm>
            <a:off x="181353" y="4368552"/>
            <a:ext cx="12097344" cy="317009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itchFamily="2" charset="2"/>
              <a:buChar char="Ø"/>
            </a:pPr>
            <a:r>
              <a:rPr lang="en-US" b="1" dirty="0" smtClean="0">
                <a:latin typeface="Times New Roman" pitchFamily="18" charset="0"/>
                <a:cs typeface="Times New Roman" pitchFamily="18" charset="0"/>
              </a:rPr>
              <a:t>Advantage</a:t>
            </a:r>
          </a:p>
          <a:p>
            <a:pPr marL="1097280" lvl="1" indent="-457200" algn="just">
              <a:buFont typeface="Wingdings" pitchFamily="2" charset="2"/>
              <a:buChar char="ü"/>
            </a:pPr>
            <a:r>
              <a:rPr lang="en-US" dirty="0" smtClean="0">
                <a:latin typeface="Times New Roman" pitchFamily="18" charset="0"/>
                <a:cs typeface="Times New Roman" pitchFamily="18" charset="0"/>
              </a:rPr>
              <a:t>Simplest </a:t>
            </a:r>
            <a:r>
              <a:rPr lang="en-US" dirty="0">
                <a:latin typeface="Times New Roman" pitchFamily="18" charset="0"/>
                <a:cs typeface="Times New Roman" pitchFamily="18" charset="0"/>
              </a:rPr>
              <a:t>replacement </a:t>
            </a:r>
            <a:r>
              <a:rPr lang="en-US" dirty="0" smtClean="0">
                <a:latin typeface="Times New Roman" pitchFamily="18" charset="0"/>
                <a:cs typeface="Times New Roman" pitchFamily="18" charset="0"/>
              </a:rPr>
              <a:t>algorithm</a:t>
            </a:r>
          </a:p>
          <a:p>
            <a:pPr marL="457200" indent="-457200" algn="just">
              <a:buFont typeface="Wingdings" pitchFamily="2" charset="2"/>
              <a:buChar char="Ø"/>
            </a:pPr>
            <a:r>
              <a:rPr lang="en-US" b="1" dirty="0" smtClean="0">
                <a:latin typeface="Times New Roman" pitchFamily="18" charset="0"/>
                <a:cs typeface="Times New Roman" pitchFamily="18" charset="0"/>
              </a:rPr>
              <a:t>Disadvantage</a:t>
            </a:r>
          </a:p>
          <a:p>
            <a:pPr marL="1097280" lvl="1" indent="-457200" algn="just">
              <a:buFont typeface="Wingdings" pitchFamily="2" charset="2"/>
              <a:buChar char="ü"/>
            </a:pPr>
            <a:r>
              <a:rPr lang="en-US" dirty="0" smtClean="0">
                <a:latin typeface="Times New Roman" pitchFamily="18" charset="0"/>
                <a:cs typeface="Times New Roman" pitchFamily="18" charset="0"/>
              </a:rPr>
              <a:t>Not </a:t>
            </a:r>
            <a:r>
              <a:rPr lang="en-US" dirty="0">
                <a:latin typeface="Times New Roman" pitchFamily="18" charset="0"/>
                <a:cs typeface="Times New Roman" pitchFamily="18" charset="0"/>
              </a:rPr>
              <a:t>flexible– there is contention problem even when cache is not </a:t>
            </a:r>
            <a:r>
              <a:rPr lang="en-US" dirty="0" smtClean="0">
                <a:latin typeface="Times New Roman" pitchFamily="18" charset="0"/>
                <a:cs typeface="Times New Roman" pitchFamily="18" charset="0"/>
              </a:rPr>
              <a:t>full</a:t>
            </a:r>
          </a:p>
          <a:p>
            <a:pPr marL="1097280" lvl="1" indent="-457200" algn="just">
              <a:buFont typeface="Wingdings" pitchFamily="2" charset="2"/>
              <a:buChar char="ü"/>
            </a:pPr>
            <a:r>
              <a:rPr lang="en-US" dirty="0" smtClean="0">
                <a:latin typeface="Times New Roman" pitchFamily="18" charset="0"/>
                <a:cs typeface="Times New Roman" pitchFamily="18" charset="0"/>
              </a:rPr>
              <a:t>For </a:t>
            </a:r>
            <a:r>
              <a:rPr lang="en-US" dirty="0">
                <a:latin typeface="Times New Roman" pitchFamily="18" charset="0"/>
                <a:cs typeface="Times New Roman" pitchFamily="18" charset="0"/>
              </a:rPr>
              <a:t>example, block 0 and block 128 both take only </a:t>
            </a:r>
            <a:r>
              <a:rPr lang="en-US" dirty="0" smtClean="0">
                <a:latin typeface="Times New Roman" pitchFamily="18" charset="0"/>
                <a:cs typeface="Times New Roman" pitchFamily="18" charset="0"/>
              </a:rPr>
              <a:t> block </a:t>
            </a:r>
            <a:r>
              <a:rPr lang="en-US" dirty="0">
                <a:latin typeface="Times New Roman" pitchFamily="18" charset="0"/>
                <a:cs typeface="Times New Roman" pitchFamily="18" charset="0"/>
              </a:rPr>
              <a:t>0 of cache: – </a:t>
            </a:r>
            <a:endParaRPr lang="en-US" dirty="0" smtClean="0">
              <a:latin typeface="Times New Roman" pitchFamily="18" charset="0"/>
              <a:cs typeface="Times New Roman" pitchFamily="18" charset="0"/>
            </a:endParaRPr>
          </a:p>
          <a:p>
            <a:pPr lvl="1" algn="just"/>
            <a:r>
              <a:rPr lang="en-US" dirty="0" smtClean="0">
                <a:latin typeface="Times New Roman" pitchFamily="18" charset="0"/>
                <a:cs typeface="Times New Roman" pitchFamily="18" charset="0"/>
              </a:rPr>
              <a:t>	0 </a:t>
            </a:r>
            <a:r>
              <a:rPr lang="en-US" dirty="0">
                <a:latin typeface="Times New Roman" pitchFamily="18" charset="0"/>
                <a:cs typeface="Times New Roman" pitchFamily="18" charset="0"/>
              </a:rPr>
              <a:t>modulo 128 = </a:t>
            </a:r>
            <a:r>
              <a:rPr lang="en-US" dirty="0" smtClean="0">
                <a:latin typeface="Times New Roman" pitchFamily="18" charset="0"/>
                <a:cs typeface="Times New Roman" pitchFamily="18" charset="0"/>
              </a:rPr>
              <a:t>0</a:t>
            </a:r>
          </a:p>
          <a:p>
            <a:pPr lvl="1" algn="just"/>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128 </a:t>
            </a:r>
            <a:r>
              <a:rPr lang="en-US" dirty="0">
                <a:latin typeface="Times New Roman" pitchFamily="18" charset="0"/>
                <a:cs typeface="Times New Roman" pitchFamily="18" charset="0"/>
              </a:rPr>
              <a:t>modulo 128 = </a:t>
            </a:r>
            <a:r>
              <a:rPr lang="en-US" dirty="0" smtClean="0">
                <a:latin typeface="Times New Roman" pitchFamily="18" charset="0"/>
                <a:cs typeface="Times New Roman" pitchFamily="18" charset="0"/>
              </a:rPr>
              <a:t>0</a:t>
            </a:r>
          </a:p>
          <a:p>
            <a:pPr lvl="1" algn="just"/>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If </a:t>
            </a:r>
            <a:r>
              <a:rPr lang="en-US" dirty="0">
                <a:latin typeface="Times New Roman" pitchFamily="18" charset="0"/>
                <a:cs typeface="Times New Roman" pitchFamily="18" charset="0"/>
              </a:rPr>
              <a:t>both blocks 0 and 128 of the main memory </a:t>
            </a:r>
            <a:r>
              <a:rPr lang="en-US" dirty="0" smtClean="0">
                <a:latin typeface="Times New Roman" pitchFamily="18" charset="0"/>
                <a:cs typeface="Times New Roman" pitchFamily="18" charset="0"/>
              </a:rPr>
              <a:t>are </a:t>
            </a:r>
            <a:r>
              <a:rPr lang="en-US" dirty="0">
                <a:latin typeface="Times New Roman" pitchFamily="18" charset="0"/>
                <a:cs typeface="Times New Roman" pitchFamily="18" charset="0"/>
              </a:rPr>
              <a:t>used a lot, it will be very slow</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40213089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88632" y="1344216"/>
            <a:ext cx="268278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1. Direct Mapping</a:t>
            </a:r>
            <a:endParaRPr lang="en-US" b="1"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cstate="print"/>
          <a:srcRect/>
          <a:stretch>
            <a:fillRect/>
          </a:stretch>
        </p:blipFill>
        <p:spPr bwMode="auto">
          <a:xfrm>
            <a:off x="6328792" y="2064295"/>
            <a:ext cx="3816424" cy="7190247"/>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2728392" y="3576464"/>
            <a:ext cx="3563094" cy="3832572"/>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452092" y="8184976"/>
            <a:ext cx="4558505" cy="1097657"/>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88632" y="1344216"/>
            <a:ext cx="414241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2. Fully Associative Mapping</a:t>
            </a:r>
            <a:endParaRPr lang="en-US" b="1"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srcRect/>
          <a:stretch>
            <a:fillRect/>
          </a:stretch>
        </p:blipFill>
        <p:spPr bwMode="auto">
          <a:xfrm>
            <a:off x="3776663" y="2257424"/>
            <a:ext cx="7088633" cy="6869927"/>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1072208" y="7968952"/>
            <a:ext cx="5262938" cy="100811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2315" y="2136304"/>
            <a:ext cx="11233248" cy="655564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sz="2800" b="1" dirty="0">
                <a:latin typeface="Times New Roman" pitchFamily="18" charset="0"/>
                <a:cs typeface="Times New Roman" pitchFamily="18" charset="0"/>
              </a:rPr>
              <a:t>Any block can go anywhere in </a:t>
            </a:r>
            <a:r>
              <a:rPr lang="en-US" sz="2800" b="1" dirty="0" smtClean="0">
                <a:latin typeface="Times New Roman" pitchFamily="18" charset="0"/>
                <a:cs typeface="Times New Roman" pitchFamily="18" charset="0"/>
              </a:rPr>
              <a:t>cache.</a:t>
            </a:r>
          </a:p>
          <a:p>
            <a:pPr marL="457200" indent="-457200" algn="just">
              <a:buFont typeface="Wingdings" pitchFamily="2" charset="2"/>
              <a:buChar char="Ø"/>
            </a:pPr>
            <a:r>
              <a:rPr lang="en-US" sz="2800" dirty="0" smtClean="0">
                <a:latin typeface="Times New Roman" pitchFamily="18" charset="0"/>
                <a:cs typeface="Times New Roman" pitchFamily="18" charset="0"/>
              </a:rPr>
              <a:t>4095 </a:t>
            </a:r>
            <a:r>
              <a:rPr lang="en-US" sz="2800" dirty="0">
                <a:latin typeface="Times New Roman" pitchFamily="18" charset="0"/>
                <a:cs typeface="Times New Roman" pitchFamily="18" charset="0"/>
              </a:rPr>
              <a:t>blocks -&gt; 4095 tag = 2 </a:t>
            </a:r>
            <a:r>
              <a:rPr lang="en-US" sz="2800" baseline="30000" dirty="0" smtClean="0">
                <a:latin typeface="Times New Roman" pitchFamily="18" charset="0"/>
                <a:cs typeface="Times New Roman" pitchFamily="18" charset="0"/>
              </a:rPr>
              <a:t>12</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-&gt;  12 bit tag</a:t>
            </a:r>
          </a:p>
          <a:p>
            <a:pPr marL="457200" indent="-457200" algn="just">
              <a:buFont typeface="Wingdings" pitchFamily="2" charset="2"/>
              <a:buChar char="Ø"/>
            </a:pPr>
            <a:r>
              <a:rPr lang="en-US" sz="2800" b="1" dirty="0" smtClean="0">
                <a:latin typeface="Times New Roman" pitchFamily="18" charset="0"/>
                <a:cs typeface="Times New Roman" pitchFamily="18" charset="0"/>
              </a:rPr>
              <a:t>Advantage: </a:t>
            </a:r>
          </a:p>
          <a:p>
            <a:pPr marL="1097280" lvl="1" indent="-457200" algn="just">
              <a:buFont typeface="Wingdings" pitchFamily="2" charset="2"/>
              <a:buChar char="ü"/>
            </a:pPr>
            <a:r>
              <a:rPr lang="en-US" sz="2800" dirty="0" smtClean="0">
                <a:latin typeface="Times New Roman" pitchFamily="18" charset="0"/>
                <a:cs typeface="Times New Roman" pitchFamily="18" charset="0"/>
              </a:rPr>
              <a:t>Associative </a:t>
            </a:r>
            <a:r>
              <a:rPr lang="en-US" sz="2800" dirty="0">
                <a:latin typeface="Times New Roman" pitchFamily="18" charset="0"/>
                <a:cs typeface="Times New Roman" pitchFamily="18" charset="0"/>
              </a:rPr>
              <a:t>mapping is very flexible technique because in which all content and addresses of memory word are saved into associative memory. </a:t>
            </a:r>
            <a:endParaRPr lang="en-US" sz="2800" dirty="0" smtClean="0">
              <a:latin typeface="Times New Roman" pitchFamily="18" charset="0"/>
              <a:cs typeface="Times New Roman" pitchFamily="18" charset="0"/>
            </a:endParaRPr>
          </a:p>
          <a:p>
            <a:pPr marL="1097280" lvl="1" indent="-457200" algn="just">
              <a:buFont typeface="Wingdings" pitchFamily="2" charset="2"/>
              <a:buChar char="ü"/>
            </a:pPr>
            <a:r>
              <a:rPr lang="en-US" sz="2800" b="1" dirty="0" smtClean="0">
                <a:latin typeface="Times New Roman" pitchFamily="18" charset="0"/>
                <a:cs typeface="Times New Roman" pitchFamily="18" charset="0"/>
              </a:rPr>
              <a:t>Fastest </a:t>
            </a:r>
            <a:r>
              <a:rPr lang="en-US" sz="2800" b="1" dirty="0">
                <a:latin typeface="Times New Roman" pitchFamily="18" charset="0"/>
                <a:cs typeface="Times New Roman" pitchFamily="18" charset="0"/>
              </a:rPr>
              <a:t>and great flexible.</a:t>
            </a:r>
            <a:endParaRPr lang="en-US" sz="2800" dirty="0" smtClean="0">
              <a:latin typeface="Times New Roman" pitchFamily="18" charset="0"/>
              <a:cs typeface="Times New Roman" pitchFamily="18" charset="0"/>
            </a:endParaRPr>
          </a:p>
          <a:p>
            <a:pPr marL="457200" indent="-457200" algn="just">
              <a:buFont typeface="Wingdings" pitchFamily="2" charset="2"/>
              <a:buChar char="Ø"/>
            </a:pPr>
            <a:r>
              <a:rPr lang="en-US" sz="2800" dirty="0" smtClean="0">
                <a:latin typeface="Times New Roman" pitchFamily="18" charset="0"/>
                <a:cs typeface="Times New Roman" pitchFamily="18" charset="0"/>
              </a:rPr>
              <a:t>Each </a:t>
            </a:r>
            <a:r>
              <a:rPr lang="en-US" sz="2800" dirty="0">
                <a:latin typeface="Times New Roman" pitchFamily="18" charset="0"/>
                <a:cs typeface="Times New Roman" pitchFamily="18" charset="0"/>
              </a:rPr>
              <a:t>block is capable to enter in the cache’s line. </a:t>
            </a:r>
            <a:endParaRPr lang="en-US" sz="2800" dirty="0" smtClean="0">
              <a:latin typeface="Times New Roman" pitchFamily="18" charset="0"/>
              <a:cs typeface="Times New Roman" pitchFamily="18" charset="0"/>
            </a:endParaRPr>
          </a:p>
          <a:p>
            <a:pPr marL="457200" indent="-457200" algn="just">
              <a:buFont typeface="Wingdings" pitchFamily="2" charset="2"/>
              <a:buChar char="Ø"/>
            </a:pPr>
            <a:r>
              <a:rPr lang="en-US" sz="2800" dirty="0" smtClean="0">
                <a:latin typeface="Times New Roman" pitchFamily="18" charset="0"/>
                <a:cs typeface="Times New Roman" pitchFamily="18" charset="0"/>
              </a:rPr>
              <a:t>So</a:t>
            </a:r>
            <a:r>
              <a:rPr lang="en-US" sz="2800" dirty="0">
                <a:latin typeface="Times New Roman" pitchFamily="18" charset="0"/>
                <a:cs typeface="Times New Roman" pitchFamily="18" charset="0"/>
              </a:rPr>
              <a:t>, it can be identified that word is necessary with help of word id bits in the block, and due to this get possible to swap any word on the any area in the cache memory. </a:t>
            </a:r>
            <a:endParaRPr lang="en-US" sz="2800" dirty="0" smtClean="0">
              <a:latin typeface="Times New Roman" pitchFamily="18" charset="0"/>
              <a:cs typeface="Times New Roman" pitchFamily="18" charset="0"/>
            </a:endParaRPr>
          </a:p>
          <a:p>
            <a:pPr marL="457200" indent="-457200" algn="just">
              <a:buFont typeface="Wingdings" pitchFamily="2" charset="2"/>
              <a:buChar char="Ø"/>
            </a:pPr>
            <a:r>
              <a:rPr lang="en-US" sz="2800" dirty="0" smtClean="0">
                <a:latin typeface="Times New Roman" pitchFamily="18" charset="0"/>
                <a:cs typeface="Times New Roman" pitchFamily="18" charset="0"/>
              </a:rPr>
              <a:t>So</a:t>
            </a:r>
            <a:r>
              <a:rPr lang="en-US" sz="2800" dirty="0">
                <a:latin typeface="Times New Roman" pitchFamily="18" charset="0"/>
                <a:cs typeface="Times New Roman" pitchFamily="18" charset="0"/>
              </a:rPr>
              <a:t>, we can consider that associative mapping is </a:t>
            </a:r>
            <a:r>
              <a:rPr lang="en-US" sz="2800" b="1" dirty="0">
                <a:latin typeface="Times New Roman" pitchFamily="18" charset="0"/>
                <a:cs typeface="Times New Roman" pitchFamily="18" charset="0"/>
              </a:rPr>
              <a:t>fastest and great flexible</a:t>
            </a:r>
            <a:r>
              <a:rPr lang="en-US" sz="2800" b="1" dirty="0" smtClean="0">
                <a:latin typeface="Times New Roman" pitchFamily="18" charset="0"/>
                <a:cs typeface="Times New Roman" pitchFamily="18" charset="0"/>
              </a:rPr>
              <a:t>.</a:t>
            </a:r>
          </a:p>
          <a:p>
            <a:pPr marL="457200" indent="-457200" algn="just">
              <a:buFont typeface="Wingdings" pitchFamily="2" charset="2"/>
              <a:buChar char="Ø"/>
            </a:pPr>
            <a:r>
              <a:rPr lang="en-US" sz="2800" b="1" dirty="0" smtClean="0">
                <a:latin typeface="Times New Roman" pitchFamily="18" charset="0"/>
                <a:cs typeface="Times New Roman" pitchFamily="18" charset="0"/>
              </a:rPr>
              <a:t>Disadvantage:</a:t>
            </a:r>
          </a:p>
          <a:p>
            <a:pPr marL="1097280" lvl="1" indent="-457200" algn="just">
              <a:buFont typeface="Wingdings" pitchFamily="2" charset="2"/>
              <a:buChar char="ü"/>
            </a:pPr>
            <a:r>
              <a:rPr lang="en-US" sz="2800" b="1" dirty="0">
                <a:latin typeface="Times New Roman" pitchFamily="18" charset="0"/>
                <a:cs typeface="Times New Roman" pitchFamily="18" charset="0"/>
              </a:rPr>
              <a:t>Must check all tags to check for a hit, expensive</a:t>
            </a:r>
            <a:endParaRPr lang="en-IN" sz="2800" b="1" dirty="0">
              <a:latin typeface="Times New Roman" pitchFamily="18" charset="0"/>
              <a:cs typeface="Times New Roman" pitchFamily="18" charset="0"/>
            </a:endParaRPr>
          </a:p>
        </p:txBody>
      </p:sp>
      <p:sp>
        <p:nvSpPr>
          <p:cNvPr id="5" name="Rectangle 4"/>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6" name="Rectangle 5"/>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4888632" y="1344216"/>
            <a:ext cx="414241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2. Fully Associative Mapping</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7437669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708195"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Performance Parameters</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161856" y="1632248"/>
            <a:ext cx="3300134" cy="477054"/>
          </a:xfrm>
          <a:prstGeom prst="rect">
            <a:avLst/>
          </a:prstGeom>
        </p:spPr>
        <p:txBody>
          <a:bodyPr wrap="none">
            <a:spAutoFit/>
          </a:bodyPr>
          <a:lstStyle/>
          <a:p>
            <a:pPr algn="just"/>
            <a:r>
              <a:rPr lang="en-US" b="1" dirty="0" smtClean="0">
                <a:latin typeface="Times New Roman" pitchFamily="18" charset="0"/>
                <a:cs typeface="Times New Roman" pitchFamily="18" charset="0"/>
              </a:rPr>
              <a:t>1. Average Cost per bit</a:t>
            </a:r>
            <a:endParaRPr lang="en-IN" b="1" dirty="0">
              <a:latin typeface="Times New Roman" pitchFamily="18" charset="0"/>
              <a:cs typeface="Times New Roman" pitchFamily="18" charset="0"/>
            </a:endParaRPr>
          </a:p>
        </p:txBody>
      </p:sp>
      <p:sp>
        <p:nvSpPr>
          <p:cNvPr id="7" name="Rectangle 6"/>
          <p:cNvSpPr/>
          <p:nvPr/>
        </p:nvSpPr>
        <p:spPr>
          <a:xfrm>
            <a:off x="1261363" y="2136304"/>
            <a:ext cx="816377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just"/>
            <a:r>
              <a:rPr lang="en-US" b="1" dirty="0" smtClean="0">
                <a:latin typeface="Times New Roman" pitchFamily="18" charset="0"/>
                <a:cs typeface="Times New Roman" pitchFamily="18" charset="0"/>
              </a:rPr>
              <a:t>C = (C</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S</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 + C</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S</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)/(S</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 + S</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C must be minimum</a:t>
            </a:r>
            <a:endParaRPr lang="en-IN" b="1" dirty="0">
              <a:latin typeface="Times New Roman" pitchFamily="18" charset="0"/>
              <a:cs typeface="Times New Roman" pitchFamily="18" charset="0"/>
            </a:endParaRPr>
          </a:p>
        </p:txBody>
      </p:sp>
      <p:sp>
        <p:nvSpPr>
          <p:cNvPr id="8" name="Rectangle 7"/>
          <p:cNvSpPr/>
          <p:nvPr/>
        </p:nvSpPr>
        <p:spPr>
          <a:xfrm>
            <a:off x="3200400" y="2712368"/>
            <a:ext cx="9033048" cy="861774"/>
          </a:xfrm>
          <a:prstGeom prst="rect">
            <a:avLst/>
          </a:prstGeom>
        </p:spPr>
        <p:txBody>
          <a:bodyPr wrap="square">
            <a:spAutoFit/>
          </a:bodyPr>
          <a:lstStyle/>
          <a:p>
            <a:pPr marL="457200" indent="-457200" algn="just"/>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denotes the cost per bit of M</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 and </a:t>
            </a:r>
          </a:p>
          <a:p>
            <a:pPr marL="457200" indent="-457200" algn="just"/>
            <a:r>
              <a:rPr lang="en-US" dirty="0" smtClean="0">
                <a:latin typeface="Times New Roman" pitchFamily="18" charset="0"/>
                <a:cs typeface="Times New Roman" pitchFamily="18" charset="0"/>
              </a:rPr>
              <a:t>S</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 denotes the storage capacity in bits of M</a:t>
            </a:r>
            <a:r>
              <a:rPr lang="en-US" baseline="-25000"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9" name="Rectangle 8"/>
          <p:cNvSpPr/>
          <p:nvPr/>
        </p:nvSpPr>
        <p:spPr>
          <a:xfrm>
            <a:off x="136104" y="3603466"/>
            <a:ext cx="1861407" cy="477054"/>
          </a:xfrm>
          <a:prstGeom prst="rect">
            <a:avLst/>
          </a:prstGeom>
        </p:spPr>
        <p:txBody>
          <a:bodyPr wrap="none">
            <a:spAutoFit/>
          </a:bodyPr>
          <a:lstStyle/>
          <a:p>
            <a:pPr algn="just"/>
            <a:r>
              <a:rPr lang="en-US" b="1" dirty="0" smtClean="0">
                <a:latin typeface="Times New Roman" pitchFamily="18" charset="0"/>
                <a:cs typeface="Times New Roman" pitchFamily="18" charset="0"/>
              </a:rPr>
              <a:t>2. Hit Ratio </a:t>
            </a:r>
            <a:endParaRPr lang="en-IN" b="1" dirty="0">
              <a:latin typeface="Times New Roman" pitchFamily="18" charset="0"/>
              <a:cs typeface="Times New Roman" pitchFamily="18" charset="0"/>
            </a:endParaRPr>
          </a:p>
        </p:txBody>
      </p:sp>
      <p:sp>
        <p:nvSpPr>
          <p:cNvPr id="10" name="Rectangle 9"/>
          <p:cNvSpPr/>
          <p:nvPr/>
        </p:nvSpPr>
        <p:spPr>
          <a:xfrm>
            <a:off x="2006393" y="4224536"/>
            <a:ext cx="697851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just"/>
            <a:r>
              <a:rPr lang="en-US" b="1" dirty="0" smtClean="0">
                <a:latin typeface="Times New Roman" pitchFamily="18" charset="0"/>
                <a:cs typeface="Times New Roman" pitchFamily="18" charset="0"/>
              </a:rPr>
              <a:t>H = (N</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)/(N</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 + N</a:t>
            </a:r>
            <a:r>
              <a:rPr lang="en-US" b="1" baseline="-25000" dirty="0" smtClean="0">
                <a:latin typeface="Times New Roman" pitchFamily="18" charset="0"/>
                <a:cs typeface="Times New Roman" pitchFamily="18" charset="0"/>
              </a:rPr>
              <a:t>2</a:t>
            </a:r>
            <a:r>
              <a:rPr lang="en-US" b="1" dirty="0" smtClean="0">
                <a:latin typeface="Times New Roman" pitchFamily="18" charset="0"/>
                <a:cs typeface="Times New Roman" pitchFamily="18" charset="0"/>
              </a:rPr>
              <a:t>)		H must be Maximum</a:t>
            </a:r>
            <a:endParaRPr lang="en-IN" b="1" dirty="0">
              <a:latin typeface="Times New Roman" pitchFamily="18" charset="0"/>
              <a:cs typeface="Times New Roman" pitchFamily="18" charset="0"/>
            </a:endParaRPr>
          </a:p>
        </p:txBody>
      </p:sp>
      <p:sp>
        <p:nvSpPr>
          <p:cNvPr id="11" name="Rectangle 10"/>
          <p:cNvSpPr/>
          <p:nvPr/>
        </p:nvSpPr>
        <p:spPr>
          <a:xfrm>
            <a:off x="3352800" y="4874930"/>
            <a:ext cx="6360368" cy="861774"/>
          </a:xfrm>
          <a:prstGeom prst="rect">
            <a:avLst/>
          </a:prstGeom>
        </p:spPr>
        <p:txBody>
          <a:bodyPr wrap="square">
            <a:spAutoFit/>
          </a:bodyPr>
          <a:lstStyle/>
          <a:p>
            <a:pPr marL="457200" indent="-457200" algn="just"/>
            <a:r>
              <a:rPr lang="en-US" dirty="0" smtClean="0">
                <a:latin typeface="Times New Roman" pitchFamily="18" charset="0"/>
                <a:cs typeface="Times New Roman" pitchFamily="18" charset="0"/>
              </a:rPr>
              <a:t>N</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Number of referenced addresses in M</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and </a:t>
            </a:r>
          </a:p>
          <a:p>
            <a:pPr marL="457200" indent="-457200" algn="just"/>
            <a:r>
              <a:rPr lang="en-US" dirty="0" smtClean="0">
                <a:latin typeface="Times New Roman" pitchFamily="18" charset="0"/>
                <a:cs typeface="Times New Roman" pitchFamily="18" charset="0"/>
              </a:rPr>
              <a:t>N</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Number of referenced addresses in M</a:t>
            </a:r>
            <a:r>
              <a:rPr lang="en-US" baseline="-25000"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p:txBody>
      </p:sp>
      <p:sp>
        <p:nvSpPr>
          <p:cNvPr id="12" name="Rectangle 11"/>
          <p:cNvSpPr/>
          <p:nvPr/>
        </p:nvSpPr>
        <p:spPr>
          <a:xfrm>
            <a:off x="208112" y="5808712"/>
            <a:ext cx="3345788" cy="477054"/>
          </a:xfrm>
          <a:prstGeom prst="rect">
            <a:avLst/>
          </a:prstGeom>
        </p:spPr>
        <p:txBody>
          <a:bodyPr wrap="none">
            <a:spAutoFit/>
          </a:bodyPr>
          <a:lstStyle/>
          <a:p>
            <a:pPr algn="just"/>
            <a:r>
              <a:rPr lang="en-US" b="1" dirty="0" smtClean="0">
                <a:latin typeface="Times New Roman" pitchFamily="18" charset="0"/>
                <a:cs typeface="Times New Roman" pitchFamily="18" charset="0"/>
              </a:rPr>
              <a:t>3. Miss Ratio = (1 – H) </a:t>
            </a:r>
            <a:endParaRPr lang="en-IN" b="1" dirty="0">
              <a:latin typeface="Times New Roman" pitchFamily="18" charset="0"/>
              <a:cs typeface="Times New Roman" pitchFamily="18" charset="0"/>
            </a:endParaRPr>
          </a:p>
        </p:txBody>
      </p:sp>
      <p:sp>
        <p:nvSpPr>
          <p:cNvPr id="13" name="Rectangle 12"/>
          <p:cNvSpPr/>
          <p:nvPr/>
        </p:nvSpPr>
        <p:spPr>
          <a:xfrm>
            <a:off x="130592" y="6483786"/>
            <a:ext cx="3356816" cy="477054"/>
          </a:xfrm>
          <a:prstGeom prst="rect">
            <a:avLst/>
          </a:prstGeom>
        </p:spPr>
        <p:txBody>
          <a:bodyPr wrap="none">
            <a:spAutoFit/>
          </a:bodyPr>
          <a:lstStyle/>
          <a:p>
            <a:pPr algn="just"/>
            <a:r>
              <a:rPr lang="en-US" b="1" dirty="0" smtClean="0">
                <a:latin typeface="Times New Roman" pitchFamily="18" charset="0"/>
                <a:cs typeface="Times New Roman" pitchFamily="18" charset="0"/>
              </a:rPr>
              <a:t>4. Average Access Time</a:t>
            </a:r>
            <a:endParaRPr lang="en-IN" b="1" dirty="0">
              <a:latin typeface="Times New Roman" pitchFamily="18" charset="0"/>
              <a:cs typeface="Times New Roman" pitchFamily="18" charset="0"/>
            </a:endParaRPr>
          </a:p>
        </p:txBody>
      </p:sp>
      <p:sp>
        <p:nvSpPr>
          <p:cNvPr id="14" name="Rectangle 13"/>
          <p:cNvSpPr/>
          <p:nvPr/>
        </p:nvSpPr>
        <p:spPr>
          <a:xfrm>
            <a:off x="3736504" y="6600800"/>
            <a:ext cx="3177408"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just"/>
            <a:r>
              <a:rPr lang="en-US" b="1" dirty="0" err="1" smtClean="0">
                <a:latin typeface="Times New Roman" pitchFamily="18" charset="0"/>
                <a:cs typeface="Times New Roman" pitchFamily="18" charset="0"/>
              </a:rPr>
              <a:t>t</a:t>
            </a:r>
            <a:r>
              <a:rPr lang="en-US" b="1" baseline="-25000" dirty="0" err="1" smtClean="0">
                <a:latin typeface="Times New Roman" pitchFamily="18" charset="0"/>
                <a:cs typeface="Times New Roman" pitchFamily="18" charset="0"/>
              </a:rPr>
              <a:t>A</a:t>
            </a:r>
            <a:r>
              <a:rPr lang="en-US" b="1" dirty="0" smtClean="0">
                <a:latin typeface="Times New Roman" pitchFamily="18" charset="0"/>
                <a:cs typeface="Times New Roman" pitchFamily="18" charset="0"/>
              </a:rPr>
              <a:t> = Ht</a:t>
            </a:r>
            <a:r>
              <a:rPr lang="en-US" b="1" baseline="-25000" dirty="0" smtClean="0">
                <a:latin typeface="Times New Roman" pitchFamily="18" charset="0"/>
                <a:cs typeface="Times New Roman" pitchFamily="18" charset="0"/>
              </a:rPr>
              <a:t>A1 </a:t>
            </a:r>
            <a:r>
              <a:rPr lang="en-US" b="1" dirty="0" smtClean="0">
                <a:latin typeface="Times New Roman" pitchFamily="18" charset="0"/>
                <a:cs typeface="Times New Roman" pitchFamily="18" charset="0"/>
              </a:rPr>
              <a:t>+ (1 – H) t</a:t>
            </a:r>
            <a:r>
              <a:rPr lang="en-US" b="1" baseline="-25000" dirty="0" smtClean="0">
                <a:latin typeface="Times New Roman" pitchFamily="18" charset="0"/>
                <a:cs typeface="Times New Roman" pitchFamily="18" charset="0"/>
              </a:rPr>
              <a:t>A2</a:t>
            </a:r>
            <a:endParaRPr lang="en-IN" b="1" dirty="0">
              <a:latin typeface="Times New Roman" pitchFamily="18" charset="0"/>
              <a:cs typeface="Times New Roman" pitchFamily="18" charset="0"/>
            </a:endParaRPr>
          </a:p>
        </p:txBody>
      </p:sp>
      <p:sp>
        <p:nvSpPr>
          <p:cNvPr id="15" name="Rectangle 14"/>
          <p:cNvSpPr/>
          <p:nvPr/>
        </p:nvSpPr>
        <p:spPr>
          <a:xfrm>
            <a:off x="64096" y="7248872"/>
            <a:ext cx="12665496" cy="861774"/>
          </a:xfrm>
          <a:prstGeom prst="rect">
            <a:avLst/>
          </a:prstGeom>
        </p:spPr>
        <p:txBody>
          <a:bodyPr wrap="square">
            <a:spAutoFit/>
          </a:bodyPr>
          <a:lstStyle/>
          <a:p>
            <a:pPr marL="457200" indent="-457200" algn="just">
              <a:buFont typeface="Wingdings" pitchFamily="2" charset="2"/>
              <a:buChar char="ü"/>
            </a:pPr>
            <a:r>
              <a:rPr lang="en-US" dirty="0" smtClean="0">
                <a:latin typeface="Times New Roman" pitchFamily="18" charset="0"/>
                <a:cs typeface="Times New Roman" pitchFamily="18" charset="0"/>
              </a:rPr>
              <a:t>When the block transfer has been completed, the requested word is available in M</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t>
            </a:r>
          </a:p>
          <a:p>
            <a:pPr marL="457200" indent="-457200" algn="just">
              <a:buFont typeface="Wingdings" pitchFamily="2" charset="2"/>
              <a:buChar char="ü"/>
            </a:pPr>
            <a:r>
              <a:rPr lang="en-US" dirty="0" smtClean="0">
                <a:latin typeface="Times New Roman" pitchFamily="18" charset="0"/>
                <a:cs typeface="Times New Roman" pitchFamily="18" charset="0"/>
              </a:rPr>
              <a:t>The time </a:t>
            </a:r>
            <a:r>
              <a:rPr lang="en-US" dirty="0" err="1" smtClean="0">
                <a:latin typeface="Times New Roman" pitchFamily="18" charset="0"/>
                <a:cs typeface="Times New Roman" pitchFamily="18" charset="0"/>
              </a:rPr>
              <a:t>t</a:t>
            </a:r>
            <a:r>
              <a:rPr lang="en-US" baseline="-25000" dirty="0" err="1" smtClean="0">
                <a:latin typeface="Times New Roman" pitchFamily="18" charset="0"/>
                <a:cs typeface="Times New Roman" pitchFamily="18" charset="0"/>
              </a:rPr>
              <a:t>B</a:t>
            </a:r>
            <a:r>
              <a:rPr lang="en-US" dirty="0" smtClean="0">
                <a:latin typeface="Times New Roman" pitchFamily="18" charset="0"/>
                <a:cs typeface="Times New Roman" pitchFamily="18" charset="0"/>
              </a:rPr>
              <a:t> required for the block transfer is  called the </a:t>
            </a:r>
            <a:r>
              <a:rPr lang="en-US" b="1" dirty="0" smtClean="0">
                <a:latin typeface="Times New Roman" pitchFamily="18" charset="0"/>
                <a:cs typeface="Times New Roman" pitchFamily="18" charset="0"/>
              </a:rPr>
              <a:t>block-access or block transfer time.</a:t>
            </a:r>
            <a:endParaRPr lang="en-US" b="1" dirty="0">
              <a:latin typeface="Times New Roman" pitchFamily="18" charset="0"/>
              <a:cs typeface="Times New Roman" pitchFamily="18" charset="0"/>
            </a:endParaRPr>
          </a:p>
        </p:txBody>
      </p:sp>
      <p:sp>
        <p:nvSpPr>
          <p:cNvPr id="16" name="Rectangle 15"/>
          <p:cNvSpPr/>
          <p:nvPr/>
        </p:nvSpPr>
        <p:spPr>
          <a:xfrm>
            <a:off x="4888632" y="8040960"/>
            <a:ext cx="1830950"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just"/>
            <a:r>
              <a:rPr lang="en-US" b="1" dirty="0" smtClean="0">
                <a:latin typeface="Times New Roman" pitchFamily="18" charset="0"/>
                <a:cs typeface="Times New Roman" pitchFamily="18" charset="0"/>
              </a:rPr>
              <a:t>t</a:t>
            </a:r>
            <a:r>
              <a:rPr lang="en-US" b="1" baseline="-25000" dirty="0" smtClean="0">
                <a:latin typeface="Times New Roman" pitchFamily="18" charset="0"/>
                <a:cs typeface="Times New Roman" pitchFamily="18" charset="0"/>
              </a:rPr>
              <a:t>A2</a:t>
            </a:r>
            <a:r>
              <a:rPr lang="en-US" b="1" dirty="0" smtClean="0">
                <a:latin typeface="Times New Roman" pitchFamily="18" charset="0"/>
                <a:cs typeface="Times New Roman" pitchFamily="18" charset="0"/>
              </a:rPr>
              <a:t> = </a:t>
            </a:r>
            <a:r>
              <a:rPr lang="en-US" b="1" dirty="0" err="1" smtClean="0">
                <a:latin typeface="Times New Roman" pitchFamily="18" charset="0"/>
                <a:cs typeface="Times New Roman" pitchFamily="18" charset="0"/>
              </a:rPr>
              <a:t>t</a:t>
            </a:r>
            <a:r>
              <a:rPr lang="en-US" b="1" baseline="-25000" dirty="0" err="1" smtClean="0">
                <a:latin typeface="Times New Roman" pitchFamily="18" charset="0"/>
                <a:cs typeface="Times New Roman" pitchFamily="18" charset="0"/>
              </a:rPr>
              <a:t>B</a:t>
            </a:r>
            <a:r>
              <a:rPr lang="en-US" b="1" baseline="-25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t</a:t>
            </a:r>
            <a:r>
              <a:rPr lang="en-US" b="1" baseline="-25000" dirty="0" smtClean="0">
                <a:latin typeface="Times New Roman" pitchFamily="18" charset="0"/>
                <a:cs typeface="Times New Roman" pitchFamily="18" charset="0"/>
              </a:rPr>
              <a:t>A1</a:t>
            </a:r>
            <a:endParaRPr lang="en-IN" b="1" dirty="0">
              <a:latin typeface="Times New Roman" pitchFamily="18" charset="0"/>
              <a:cs typeface="Times New Roman" pitchFamily="18" charset="0"/>
            </a:endParaRPr>
          </a:p>
        </p:txBody>
      </p:sp>
      <p:sp>
        <p:nvSpPr>
          <p:cNvPr id="17" name="Rectangle 16"/>
          <p:cNvSpPr/>
          <p:nvPr/>
        </p:nvSpPr>
        <p:spPr>
          <a:xfrm>
            <a:off x="2584376" y="8689032"/>
            <a:ext cx="1575792" cy="477054"/>
          </a:xfrm>
          <a:prstGeom prst="rect">
            <a:avLst/>
          </a:prstGeom>
        </p:spPr>
        <p:txBody>
          <a:bodyPr wrap="square">
            <a:spAutoFit/>
          </a:bodyPr>
          <a:lstStyle/>
          <a:p>
            <a:pPr marL="457200" indent="-457200" algn="just"/>
            <a:r>
              <a:rPr lang="en-US" dirty="0" smtClean="0">
                <a:latin typeface="Times New Roman" pitchFamily="18" charset="0"/>
                <a:cs typeface="Times New Roman" pitchFamily="18" charset="0"/>
              </a:rPr>
              <a:t>Now, </a:t>
            </a:r>
            <a:endParaRPr lang="en-US" b="1" dirty="0">
              <a:latin typeface="Times New Roman" pitchFamily="18" charset="0"/>
              <a:cs typeface="Times New Roman" pitchFamily="18" charset="0"/>
            </a:endParaRPr>
          </a:p>
        </p:txBody>
      </p:sp>
      <p:sp>
        <p:nvSpPr>
          <p:cNvPr id="18" name="Rectangle 17"/>
          <p:cNvSpPr/>
          <p:nvPr/>
        </p:nvSpPr>
        <p:spPr>
          <a:xfrm>
            <a:off x="4312568" y="8689032"/>
            <a:ext cx="3887026" cy="86177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err="1" smtClean="0">
                <a:latin typeface="Times New Roman" pitchFamily="18" charset="0"/>
                <a:cs typeface="Times New Roman" pitchFamily="18" charset="0"/>
              </a:rPr>
              <a:t>t</a:t>
            </a:r>
            <a:r>
              <a:rPr lang="en-US" b="1" baseline="-25000" dirty="0" err="1" smtClean="0">
                <a:latin typeface="Times New Roman" pitchFamily="18" charset="0"/>
                <a:cs typeface="Times New Roman" pitchFamily="18" charset="0"/>
              </a:rPr>
              <a:t>A</a:t>
            </a:r>
            <a:r>
              <a:rPr lang="en-US" b="1" dirty="0" smtClean="0">
                <a:latin typeface="Times New Roman" pitchFamily="18" charset="0"/>
                <a:cs typeface="Times New Roman" pitchFamily="18" charset="0"/>
              </a:rPr>
              <a:t> = Ht</a:t>
            </a:r>
            <a:r>
              <a:rPr lang="en-US" b="1" baseline="-25000" dirty="0" smtClean="0">
                <a:latin typeface="Times New Roman" pitchFamily="18" charset="0"/>
                <a:cs typeface="Times New Roman" pitchFamily="18" charset="0"/>
              </a:rPr>
              <a:t>A1 </a:t>
            </a:r>
            <a:r>
              <a:rPr lang="en-US" b="1" dirty="0" smtClean="0">
                <a:latin typeface="Times New Roman" pitchFamily="18" charset="0"/>
                <a:cs typeface="Times New Roman" pitchFamily="18" charset="0"/>
              </a:rPr>
              <a:t>+ (1 – H) (</a:t>
            </a:r>
            <a:r>
              <a:rPr lang="en-US" b="1" dirty="0" err="1" smtClean="0">
                <a:latin typeface="Times New Roman" pitchFamily="18" charset="0"/>
                <a:cs typeface="Times New Roman" pitchFamily="18" charset="0"/>
              </a:rPr>
              <a:t>t</a:t>
            </a:r>
            <a:r>
              <a:rPr lang="en-US" b="1" baseline="-25000" dirty="0" err="1" smtClean="0">
                <a:latin typeface="Times New Roman" pitchFamily="18" charset="0"/>
                <a:cs typeface="Times New Roman" pitchFamily="18" charset="0"/>
              </a:rPr>
              <a:t>B</a:t>
            </a:r>
            <a:r>
              <a:rPr lang="en-US" b="1" baseline="-25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t</a:t>
            </a:r>
            <a:r>
              <a:rPr lang="en-US" b="1" baseline="-25000" dirty="0" smtClean="0">
                <a:latin typeface="Times New Roman" pitchFamily="18" charset="0"/>
                <a:cs typeface="Times New Roman" pitchFamily="18" charset="0"/>
              </a:rPr>
              <a:t>A1</a:t>
            </a:r>
            <a:r>
              <a:rPr lang="en-US" b="1" dirty="0" smtClean="0">
                <a:latin typeface="Times New Roman" pitchFamily="18" charset="0"/>
                <a:cs typeface="Times New Roman" pitchFamily="18" charset="0"/>
              </a:rPr>
              <a:t>)</a:t>
            </a:r>
          </a:p>
          <a:p>
            <a:pPr algn="ctr"/>
            <a:r>
              <a:rPr lang="en-US" b="1" dirty="0" err="1" smtClean="0">
                <a:latin typeface="Times New Roman" pitchFamily="18" charset="0"/>
                <a:cs typeface="Times New Roman" pitchFamily="18" charset="0"/>
              </a:rPr>
              <a:t>t</a:t>
            </a:r>
            <a:r>
              <a:rPr lang="en-US" b="1" baseline="-25000" dirty="0" err="1" smtClean="0">
                <a:latin typeface="Times New Roman" pitchFamily="18" charset="0"/>
                <a:cs typeface="Times New Roman" pitchFamily="18" charset="0"/>
              </a:rPr>
              <a:t>A</a:t>
            </a:r>
            <a:r>
              <a:rPr lang="en-US" b="1" dirty="0" smtClean="0">
                <a:latin typeface="Times New Roman" pitchFamily="18" charset="0"/>
                <a:cs typeface="Times New Roman" pitchFamily="18" charset="0"/>
              </a:rPr>
              <a:t> = t</a:t>
            </a:r>
            <a:r>
              <a:rPr lang="en-US" b="1" baseline="-25000" dirty="0" smtClean="0">
                <a:latin typeface="Times New Roman" pitchFamily="18" charset="0"/>
                <a:cs typeface="Times New Roman" pitchFamily="18" charset="0"/>
              </a:rPr>
              <a:t>A1 </a:t>
            </a:r>
            <a:r>
              <a:rPr lang="en-US" b="1" dirty="0" smtClean="0">
                <a:latin typeface="Times New Roman" pitchFamily="18" charset="0"/>
                <a:cs typeface="Times New Roman" pitchFamily="18" charset="0"/>
              </a:rPr>
              <a:t>+ (1 – H) </a:t>
            </a:r>
            <a:r>
              <a:rPr lang="en-US" b="1" dirty="0" err="1" smtClean="0">
                <a:latin typeface="Times New Roman" pitchFamily="18" charset="0"/>
                <a:cs typeface="Times New Roman" pitchFamily="18" charset="0"/>
              </a:rPr>
              <a:t>t</a:t>
            </a:r>
            <a:r>
              <a:rPr lang="en-US" b="1" baseline="-25000" dirty="0" err="1" smtClean="0">
                <a:latin typeface="Times New Roman" pitchFamily="18" charset="0"/>
                <a:cs typeface="Times New Roman" pitchFamily="18" charset="0"/>
              </a:rPr>
              <a:t>B</a:t>
            </a:r>
            <a:endParaRPr lang="en-IN" b="1" dirty="0" smtClean="0">
              <a:latin typeface="Times New Roman" pitchFamily="18" charset="0"/>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88632" y="984176"/>
            <a:ext cx="433798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3. K-way Associative Mapping</a:t>
            </a:r>
            <a:endParaRPr lang="en-US" b="1" dirty="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cstate="print"/>
          <a:srcRect/>
          <a:stretch>
            <a:fillRect/>
          </a:stretch>
        </p:blipFill>
        <p:spPr bwMode="auto">
          <a:xfrm>
            <a:off x="1360240" y="1560240"/>
            <a:ext cx="5904656" cy="7950277"/>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7552928" y="4440560"/>
            <a:ext cx="5162977" cy="108394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88632" y="984176"/>
            <a:ext cx="433798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3. K-way Associative Mapping</a:t>
            </a:r>
            <a:endParaRPr lang="en-US" b="1" dirty="0">
              <a:latin typeface="Times New Roman" pitchFamily="18" charset="0"/>
              <a:cs typeface="Times New Roman" pitchFamily="18" charset="0"/>
            </a:endParaRPr>
          </a:p>
        </p:txBody>
      </p:sp>
      <p:sp>
        <p:nvSpPr>
          <p:cNvPr id="7" name="Rectangle 6"/>
          <p:cNvSpPr/>
          <p:nvPr/>
        </p:nvSpPr>
        <p:spPr>
          <a:xfrm>
            <a:off x="856184" y="1655182"/>
            <a:ext cx="11521280"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itchFamily="2" charset="2"/>
              <a:buChar char="Ø"/>
            </a:pPr>
            <a:r>
              <a:rPr lang="en-US" dirty="0" smtClean="0">
                <a:latin typeface="Times New Roman" pitchFamily="18" charset="0"/>
                <a:cs typeface="Times New Roman" pitchFamily="18" charset="0"/>
              </a:rPr>
              <a:t>Comprise </a:t>
            </a:r>
            <a:r>
              <a:rPr lang="en-US" dirty="0">
                <a:latin typeface="Times New Roman" pitchFamily="18" charset="0"/>
                <a:cs typeface="Times New Roman" pitchFamily="18" charset="0"/>
              </a:rPr>
              <a:t>between direct mapping and associative </a:t>
            </a:r>
            <a:r>
              <a:rPr lang="en-US" dirty="0" smtClean="0">
                <a:latin typeface="Times New Roman" pitchFamily="18" charset="0"/>
                <a:cs typeface="Times New Roman" pitchFamily="18" charset="0"/>
              </a:rPr>
              <a:t>Mapping</a:t>
            </a:r>
          </a:p>
          <a:p>
            <a:pPr marL="457200" indent="-457200" algn="just">
              <a:buFont typeface="Wingdings" pitchFamily="2" charset="2"/>
              <a:buChar char="Ø"/>
            </a:pPr>
            <a:r>
              <a:rPr lang="en-US" dirty="0" smtClean="0">
                <a:latin typeface="Times New Roman" pitchFamily="18" charset="0"/>
                <a:cs typeface="Times New Roman" pitchFamily="18" charset="0"/>
              </a:rPr>
              <a:t>Block </a:t>
            </a:r>
            <a:r>
              <a:rPr lang="en-US" dirty="0">
                <a:latin typeface="Times New Roman" pitchFamily="18" charset="0"/>
                <a:cs typeface="Times New Roman" pitchFamily="18" charset="0"/>
              </a:rPr>
              <a:t>in main memory maps to a set of blocks in </a:t>
            </a:r>
            <a:r>
              <a:rPr lang="en-US" dirty="0" smtClean="0">
                <a:latin typeface="Times New Roman" pitchFamily="18" charset="0"/>
                <a:cs typeface="Times New Roman" pitchFamily="18" charset="0"/>
              </a:rPr>
              <a:t>cache </a:t>
            </a:r>
            <a:r>
              <a:rPr lang="en-US" dirty="0">
                <a:latin typeface="Times New Roman" pitchFamily="18" charset="0"/>
                <a:cs typeface="Times New Roman" pitchFamily="18" charset="0"/>
              </a:rPr>
              <a:t>– direct </a:t>
            </a:r>
            <a:r>
              <a:rPr lang="en-US" dirty="0" smtClean="0">
                <a:latin typeface="Times New Roman" pitchFamily="18" charset="0"/>
                <a:cs typeface="Times New Roman" pitchFamily="18" charset="0"/>
              </a:rPr>
              <a:t>mapping</a:t>
            </a:r>
          </a:p>
          <a:p>
            <a:pPr marL="457200" indent="-457200" algn="just">
              <a:buFont typeface="Wingdings" pitchFamily="2" charset="2"/>
              <a:buChar char="Ø"/>
            </a:pPr>
            <a:r>
              <a:rPr lang="en-US" dirty="0" smtClean="0">
                <a:latin typeface="Times New Roman" pitchFamily="18" charset="0"/>
                <a:cs typeface="Times New Roman" pitchFamily="18" charset="0"/>
              </a:rPr>
              <a:t>Can </a:t>
            </a:r>
            <a:r>
              <a:rPr lang="en-US" dirty="0">
                <a:latin typeface="Times New Roman" pitchFamily="18" charset="0"/>
                <a:cs typeface="Times New Roman" pitchFamily="18" charset="0"/>
              </a:rPr>
              <a:t>map to any block within the </a:t>
            </a:r>
            <a:r>
              <a:rPr lang="en-US" dirty="0" smtClean="0">
                <a:latin typeface="Times New Roman" pitchFamily="18" charset="0"/>
                <a:cs typeface="Times New Roman" pitchFamily="18" charset="0"/>
              </a:rPr>
              <a:t>set</a:t>
            </a:r>
          </a:p>
          <a:p>
            <a:pPr algn="just"/>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E.g. </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use </a:t>
            </a:r>
            <a:r>
              <a:rPr lang="en-US" dirty="0">
                <a:latin typeface="Times New Roman" pitchFamily="18" charset="0"/>
                <a:cs typeface="Times New Roman" pitchFamily="18" charset="0"/>
              </a:rPr>
              <a:t>6 bits for tag = 2  = 64 </a:t>
            </a:r>
            <a:r>
              <a:rPr lang="en-US" dirty="0" smtClean="0">
                <a:latin typeface="Times New Roman" pitchFamily="18" charset="0"/>
                <a:cs typeface="Times New Roman" pitchFamily="18" charset="0"/>
              </a:rPr>
              <a:t>tags</a:t>
            </a:r>
          </a:p>
          <a:p>
            <a:pPr algn="just"/>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6 </a:t>
            </a:r>
            <a:r>
              <a:rPr lang="en-US" dirty="0">
                <a:latin typeface="Times New Roman" pitchFamily="18" charset="0"/>
                <a:cs typeface="Times New Roman" pitchFamily="18" charset="0"/>
              </a:rPr>
              <a:t>bits for set = 2  = 64 sets</a:t>
            </a:r>
            <a:endParaRPr lang="en-IN" dirty="0">
              <a:latin typeface="Times New Roman" pitchFamily="18" charset="0"/>
              <a:cs typeface="Times New Roman" pitchFamily="18" charset="0"/>
            </a:endParaRPr>
          </a:p>
        </p:txBody>
      </p:sp>
      <p:sp>
        <p:nvSpPr>
          <p:cNvPr id="8" name="Rectangle 7"/>
          <p:cNvSpPr/>
          <p:nvPr/>
        </p:nvSpPr>
        <p:spPr>
          <a:xfrm>
            <a:off x="856184" y="4177353"/>
            <a:ext cx="11521280" cy="224676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blocks in cache are divided </a:t>
            </a:r>
            <a:r>
              <a:rPr lang="en-US" sz="2800" dirty="0" smtClean="0">
                <a:latin typeface="Times New Roman" pitchFamily="18" charset="0"/>
                <a:cs typeface="Times New Roman" pitchFamily="18" charset="0"/>
              </a:rPr>
              <a:t> into </a:t>
            </a:r>
            <a:r>
              <a:rPr lang="en-US" sz="2800" dirty="0">
                <a:latin typeface="Times New Roman" pitchFamily="18" charset="0"/>
                <a:cs typeface="Times New Roman" pitchFamily="18" charset="0"/>
              </a:rPr>
              <a:t>64 sets and there are two blocks </a:t>
            </a:r>
            <a:r>
              <a:rPr lang="en-US" sz="2800" dirty="0" smtClean="0">
                <a:latin typeface="Times New Roman" pitchFamily="18" charset="0"/>
                <a:cs typeface="Times New Roman" pitchFamily="18" charset="0"/>
              </a:rPr>
              <a:t> in </a:t>
            </a:r>
            <a:r>
              <a:rPr lang="en-US" sz="2800" dirty="0">
                <a:latin typeface="Times New Roman" pitchFamily="18" charset="0"/>
                <a:cs typeface="Times New Roman" pitchFamily="18" charset="0"/>
              </a:rPr>
              <a:t>each </a:t>
            </a:r>
            <a:r>
              <a:rPr lang="en-US" sz="2800" dirty="0" smtClean="0">
                <a:latin typeface="Times New Roman" pitchFamily="18" charset="0"/>
                <a:cs typeface="Times New Roman" pitchFamily="18" charset="0"/>
              </a:rPr>
              <a:t>set</a:t>
            </a:r>
          </a:p>
          <a:p>
            <a:pPr marL="342900" indent="-342900" algn="just">
              <a:buFont typeface="Wingdings" pitchFamily="2" charset="2"/>
              <a:buChar char="Ø"/>
            </a:pPr>
            <a:r>
              <a:rPr lang="en-US" sz="2800" dirty="0">
                <a:latin typeface="Times New Roman" pitchFamily="18" charset="0"/>
                <a:cs typeface="Times New Roman" pitchFamily="18" charset="0"/>
              </a:rPr>
              <a:t>Main memory blocks 0, 64, 128, </a:t>
            </a:r>
            <a:r>
              <a:rPr lang="en-US" sz="2800" dirty="0" smtClean="0">
                <a:latin typeface="Times New Roman" pitchFamily="18" charset="0"/>
                <a:cs typeface="Times New Roman" pitchFamily="18" charset="0"/>
              </a:rPr>
              <a:t> 4032 </a:t>
            </a:r>
            <a:r>
              <a:rPr lang="en-US" sz="2800" dirty="0">
                <a:latin typeface="Times New Roman" pitchFamily="18" charset="0"/>
                <a:cs typeface="Times New Roman" pitchFamily="18" charset="0"/>
              </a:rPr>
              <a:t>maps to set 0 and can occupy </a:t>
            </a:r>
            <a:r>
              <a:rPr lang="en-US" sz="2800" dirty="0" smtClean="0">
                <a:latin typeface="Times New Roman" pitchFamily="18" charset="0"/>
                <a:cs typeface="Times New Roman" pitchFamily="18" charset="0"/>
              </a:rPr>
              <a:t> either </a:t>
            </a:r>
            <a:r>
              <a:rPr lang="en-US" sz="2800" dirty="0">
                <a:latin typeface="Times New Roman" pitchFamily="18" charset="0"/>
                <a:cs typeface="Times New Roman" pitchFamily="18" charset="0"/>
              </a:rPr>
              <a:t>of the two </a:t>
            </a:r>
            <a:r>
              <a:rPr lang="en-US" sz="2800" dirty="0" smtClean="0">
                <a:latin typeface="Times New Roman" pitchFamily="18" charset="0"/>
                <a:cs typeface="Times New Roman" pitchFamily="18" charset="0"/>
              </a:rPr>
              <a:t>positions</a:t>
            </a:r>
          </a:p>
          <a:p>
            <a:pPr marL="342900" indent="-342900" algn="just">
              <a:buFont typeface="Wingdings" pitchFamily="2" charset="2"/>
              <a:buChar char="Ø"/>
            </a:pPr>
            <a:r>
              <a:rPr lang="en-US" sz="2800" b="1" dirty="0" smtClean="0">
                <a:latin typeface="Times New Roman" pitchFamily="18" charset="0"/>
                <a:cs typeface="Times New Roman" pitchFamily="18" charset="0"/>
              </a:rPr>
              <a:t>Advantage: </a:t>
            </a:r>
            <a:r>
              <a:rPr lang="en-US" sz="2800" dirty="0" smtClean="0">
                <a:latin typeface="Times New Roman" pitchFamily="18" charset="0"/>
                <a:cs typeface="Times New Roman" pitchFamily="18" charset="0"/>
              </a:rPr>
              <a:t>Low Cost and Flexible.</a:t>
            </a:r>
            <a:endParaRPr lang="en-IN" sz="2800" dirty="0">
              <a:latin typeface="Times New Roman" pitchFamily="18" charset="0"/>
              <a:cs typeface="Times New Roman" pitchFamily="18" charset="0"/>
            </a:endParaRPr>
          </a:p>
        </p:txBody>
      </p:sp>
      <p:sp>
        <p:nvSpPr>
          <p:cNvPr id="9" name="Rectangle 8"/>
          <p:cNvSpPr/>
          <p:nvPr/>
        </p:nvSpPr>
        <p:spPr>
          <a:xfrm>
            <a:off x="865937" y="6798821"/>
            <a:ext cx="11521280" cy="95410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2800" b="1" dirty="0" smtClean="0">
                <a:solidFill>
                  <a:srgbClr val="FFFF00"/>
                </a:solidFill>
                <a:latin typeface="Times New Roman" pitchFamily="18" charset="0"/>
                <a:cs typeface="Times New Roman" pitchFamily="18" charset="0"/>
              </a:rPr>
              <a:t>If the K = 1 then it is Direct Mapping</a:t>
            </a:r>
          </a:p>
          <a:p>
            <a:pPr algn="ctr"/>
            <a:r>
              <a:rPr lang="en-US" sz="2800" b="1" dirty="0" smtClean="0">
                <a:solidFill>
                  <a:srgbClr val="FFFF00"/>
                </a:solidFill>
                <a:latin typeface="Times New Roman" pitchFamily="18" charset="0"/>
                <a:cs typeface="Times New Roman" pitchFamily="18" charset="0"/>
              </a:rPr>
              <a:t>If the K = 128 then it is Associative Mapping</a:t>
            </a:r>
            <a:endParaRPr lang="en-IN" sz="2800" b="1"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14062648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0200" y="2782629"/>
            <a:ext cx="12601400" cy="317009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b="1" dirty="0">
                <a:latin typeface="Times New Roman" pitchFamily="18" charset="0"/>
                <a:cs typeface="Times New Roman" pitchFamily="18" charset="0"/>
              </a:rPr>
              <a:t>Cache Mapping Technique:-</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different Cache mapping technique are as follows:-</a:t>
            </a:r>
          </a:p>
          <a:p>
            <a:pPr lvl="2" algn="just"/>
            <a:r>
              <a:rPr lang="en-US" b="1" dirty="0">
                <a:latin typeface="Times New Roman" pitchFamily="18" charset="0"/>
                <a:cs typeface="Times New Roman" pitchFamily="18" charset="0"/>
              </a:rPr>
              <a:t>1) Direct Mapping</a:t>
            </a:r>
          </a:p>
          <a:p>
            <a:pPr lvl="2" algn="just"/>
            <a:r>
              <a:rPr lang="en-US" b="1" dirty="0">
                <a:latin typeface="Times New Roman" pitchFamily="18" charset="0"/>
                <a:cs typeface="Times New Roman" pitchFamily="18" charset="0"/>
              </a:rPr>
              <a:t>2) Associative Mapping</a:t>
            </a:r>
          </a:p>
          <a:p>
            <a:pPr lvl="2" algn="just"/>
            <a:r>
              <a:rPr lang="en-US" b="1" dirty="0">
                <a:latin typeface="Times New Roman" pitchFamily="18" charset="0"/>
                <a:cs typeface="Times New Roman" pitchFamily="18" charset="0"/>
              </a:rPr>
              <a:t>3) Set Associative Mapping</a:t>
            </a:r>
          </a:p>
          <a:p>
            <a:pPr algn="just"/>
            <a:r>
              <a:rPr lang="en-US" dirty="0">
                <a:latin typeface="Times New Roman" pitchFamily="18" charset="0"/>
                <a:cs typeface="Times New Roman" pitchFamily="18" charset="0"/>
              </a:rPr>
              <a:t>Consider a cache consisting of 128 blocks of 16 words each, for total of 2048(2K) works and assume that the main memory is addressable by 16 bit address. Main memory is 64K which will be viewed as 4K blocks of 16 works each.</a:t>
            </a:r>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4616" y="624136"/>
            <a:ext cx="6666454" cy="1872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7" name="Rectangle 6"/>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2" name="Rectangle 1"/>
          <p:cNvSpPr/>
          <p:nvPr/>
        </p:nvSpPr>
        <p:spPr>
          <a:xfrm>
            <a:off x="2369688" y="7176864"/>
            <a:ext cx="9791752" cy="124649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marL="639763" lvl="1" indent="-639763"/>
            <a:r>
              <a:rPr lang="en-IN" b="1" dirty="0" smtClean="0">
                <a:latin typeface="Times New Roman" pitchFamily="18" charset="0"/>
                <a:cs typeface="Times New Roman" pitchFamily="18" charset="0"/>
              </a:rPr>
              <a:t>For Animations: </a:t>
            </a:r>
            <a:r>
              <a:rPr lang="en-IN" b="1" dirty="0" smtClean="0">
                <a:latin typeface="Times New Roman" pitchFamily="18" charset="0"/>
                <a:cs typeface="Times New Roman" pitchFamily="18" charset="0"/>
                <a:hlinkClick r:id="rId3"/>
              </a:rPr>
              <a:t>https</a:t>
            </a:r>
            <a:r>
              <a:rPr lang="en-IN" b="1" dirty="0">
                <a:latin typeface="Times New Roman" pitchFamily="18" charset="0"/>
                <a:cs typeface="Times New Roman" pitchFamily="18" charset="0"/>
                <a:hlinkClick r:id="rId3"/>
              </a:rPr>
              <a:t>://</a:t>
            </a:r>
            <a:r>
              <a:rPr lang="en-IN" b="1" dirty="0" smtClean="0">
                <a:latin typeface="Times New Roman" pitchFamily="18" charset="0"/>
                <a:cs typeface="Times New Roman" pitchFamily="18" charset="0"/>
                <a:hlinkClick r:id="rId3"/>
              </a:rPr>
              <a:t>www.scss.tcd.ie/Jeremy.Jones/VivioJS/caches/cache.htm</a:t>
            </a:r>
            <a:endParaRPr lang="en-IN" b="1" dirty="0" smtClean="0">
              <a:latin typeface="Times New Roman" pitchFamily="18" charset="0"/>
              <a:cs typeface="Times New Roman" pitchFamily="18" charset="0"/>
            </a:endParaRPr>
          </a:p>
          <a:p>
            <a:pPr lvl="1"/>
            <a:r>
              <a:rPr lang="en-IN" b="1" dirty="0">
                <a:latin typeface="Times New Roman" pitchFamily="18" charset="0"/>
                <a:cs typeface="Times New Roman" pitchFamily="18" charset="0"/>
                <a:hlinkClick r:id="rId4"/>
              </a:rPr>
              <a:t>http://</a:t>
            </a:r>
            <a:r>
              <a:rPr lang="en-IN" b="1" dirty="0" smtClean="0">
                <a:latin typeface="Times New Roman" pitchFamily="18" charset="0"/>
                <a:cs typeface="Times New Roman" pitchFamily="18" charset="0"/>
                <a:hlinkClick r:id="rId4"/>
              </a:rPr>
              <a:t>williamstallings.com/COA/Animation/Links.html</a:t>
            </a: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5915682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88632" y="723146"/>
            <a:ext cx="268278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1. Direct Mapping</a:t>
            </a:r>
            <a:endParaRPr lang="en-US" b="1" dirty="0">
              <a:latin typeface="Times New Roman" pitchFamily="18" charset="0"/>
              <a:cs typeface="Times New Roman" pitchFamily="18" charset="0"/>
            </a:endParaRPr>
          </a:p>
        </p:txBody>
      </p:sp>
      <p:pic>
        <p:nvPicPr>
          <p:cNvPr id="2050"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09" y="2280320"/>
            <a:ext cx="5467597" cy="55446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248673" y="1416224"/>
            <a:ext cx="7552928" cy="821763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2400" dirty="0" smtClean="0">
                <a:latin typeface="Times New Roman" pitchFamily="18" charset="0"/>
                <a:cs typeface="Times New Roman" pitchFamily="18" charset="0"/>
              </a:rPr>
              <a:t>1) The </a:t>
            </a:r>
            <a:r>
              <a:rPr lang="en-US" sz="2400" dirty="0">
                <a:latin typeface="Times New Roman" pitchFamily="18" charset="0"/>
                <a:cs typeface="Times New Roman" pitchFamily="18" charset="0"/>
              </a:rPr>
              <a:t>simplest way to determine cache locations in which store Memory blocks is direct Mapping technique</a:t>
            </a:r>
            <a:r>
              <a:rPr lang="en-US" sz="2400"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2</a:t>
            </a:r>
            <a:r>
              <a:rPr lang="en-US" sz="2400" dirty="0">
                <a:latin typeface="Times New Roman" pitchFamily="18" charset="0"/>
                <a:cs typeface="Times New Roman" pitchFamily="18" charset="0"/>
              </a:rPr>
              <a:t>) In this block J of the main memory maps on to </a:t>
            </a:r>
            <a:r>
              <a:rPr lang="en-US" sz="2400" b="1" dirty="0">
                <a:latin typeface="Times New Roman" pitchFamily="18" charset="0"/>
                <a:cs typeface="Times New Roman" pitchFamily="18" charset="0"/>
              </a:rPr>
              <a:t>block J modulo 128</a:t>
            </a:r>
            <a:r>
              <a:rPr lang="en-US" sz="2400" dirty="0">
                <a:latin typeface="Times New Roman" pitchFamily="18" charset="0"/>
                <a:cs typeface="Times New Roman" pitchFamily="18" charset="0"/>
              </a:rPr>
              <a:t> of the cache. Thus main memory blocks 0,128,256,….is loaded into cache is stored at block 0. Block 1,129,257,….are stored at block 1 and so on</a:t>
            </a:r>
            <a:r>
              <a:rPr lang="en-US" sz="2400"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3</a:t>
            </a:r>
            <a:r>
              <a:rPr lang="en-US" sz="2400" dirty="0">
                <a:latin typeface="Times New Roman" pitchFamily="18" charset="0"/>
                <a:cs typeface="Times New Roman" pitchFamily="18" charset="0"/>
              </a:rPr>
              <a:t>) Placement of a block in the cache is determined from memory address. Memory address is divided into 3 fields, the lower 4-bits selects one of the 16 words in a block</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4) When new block enters the cache, the 7-bit cache block field determines the cache positions in which this block must be stored</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5) The higher order 5-bits of the memory address of the block are stored in 5 tag bits associated with its location in cache. They identify which of the 32 blocks that are mapped into this cache position are currently resident in the cache</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6) It is </a:t>
            </a:r>
            <a:r>
              <a:rPr lang="en-US" sz="2400" b="1" dirty="0">
                <a:latin typeface="Times New Roman" pitchFamily="18" charset="0"/>
                <a:cs typeface="Times New Roman" pitchFamily="18" charset="0"/>
              </a:rPr>
              <a:t>easy to implement, but not Flexible</a:t>
            </a:r>
          </a:p>
        </p:txBody>
      </p:sp>
    </p:spTree>
    <p:extLst>
      <p:ext uri="{BB962C8B-B14F-4D97-AF65-F5344CB8AC3E}">
        <p14:creationId xmlns:p14="http://schemas.microsoft.com/office/powerpoint/2010/main" val="15176871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5752728" y="1416224"/>
            <a:ext cx="6840760" cy="663258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a:latin typeface="Times New Roman" pitchFamily="18" charset="0"/>
                <a:cs typeface="Times New Roman" pitchFamily="18" charset="0"/>
              </a:rPr>
              <a:t>1) This is </a:t>
            </a:r>
            <a:r>
              <a:rPr lang="en-US" b="1" dirty="0">
                <a:latin typeface="Times New Roman" pitchFamily="18" charset="0"/>
                <a:cs typeface="Times New Roman" pitchFamily="18" charset="0"/>
              </a:rPr>
              <a:t>more flexible mapping </a:t>
            </a:r>
            <a:r>
              <a:rPr lang="en-US" dirty="0">
                <a:latin typeface="Times New Roman" pitchFamily="18" charset="0"/>
                <a:cs typeface="Times New Roman" pitchFamily="18" charset="0"/>
              </a:rPr>
              <a:t>method, in which main memory block can be placed into any cache block position.</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2) In this, </a:t>
            </a:r>
            <a:r>
              <a:rPr lang="en-US" b="1" dirty="0">
                <a:latin typeface="Times New Roman" pitchFamily="18" charset="0"/>
                <a:cs typeface="Times New Roman" pitchFamily="18" charset="0"/>
              </a:rPr>
              <a:t>12 tag bits </a:t>
            </a:r>
            <a:r>
              <a:rPr lang="en-US" dirty="0">
                <a:latin typeface="Times New Roman" pitchFamily="18" charset="0"/>
                <a:cs typeface="Times New Roman" pitchFamily="18" charset="0"/>
              </a:rPr>
              <a:t>are required to identify a memory block when it is resident in the cache.</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3) The tag bits of an address </a:t>
            </a:r>
            <a:r>
              <a:rPr lang="en-US" dirty="0" smtClean="0">
                <a:latin typeface="Times New Roman" pitchFamily="18" charset="0"/>
                <a:cs typeface="Times New Roman" pitchFamily="18" charset="0"/>
              </a:rPr>
              <a:t>received </a:t>
            </a:r>
            <a:r>
              <a:rPr lang="en-US" dirty="0">
                <a:latin typeface="Times New Roman" pitchFamily="18" charset="0"/>
                <a:cs typeface="Times New Roman" pitchFamily="18" charset="0"/>
              </a:rPr>
              <a:t>from the processor are compared to the tag bits of each block of the cache to see, if the desired block is present. This is known as Associative Mapping technique.</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4) </a:t>
            </a:r>
            <a:r>
              <a:rPr lang="en-US" b="1" dirty="0">
                <a:latin typeface="Times New Roman" pitchFamily="18" charset="0"/>
                <a:cs typeface="Times New Roman" pitchFamily="18" charset="0"/>
              </a:rPr>
              <a:t>Cost of an associated mapped cache is higher than the cost of direct-mapped</a:t>
            </a:r>
            <a:r>
              <a:rPr lang="en-US" dirty="0">
                <a:latin typeface="Times New Roman" pitchFamily="18" charset="0"/>
                <a:cs typeface="Times New Roman" pitchFamily="18" charset="0"/>
              </a:rPr>
              <a:t> because of the need to search all 128 tag patterns to determine whether a block is in cache. This is known as associative search.</a:t>
            </a:r>
            <a:endParaRPr lang="en-US" b="1" dirty="0">
              <a:latin typeface="Times New Roman" pitchFamily="18" charset="0"/>
              <a:cs typeface="Times New Roman" pitchFamily="18" charset="0"/>
            </a:endParaRPr>
          </a:p>
        </p:txBody>
      </p:sp>
      <p:pic>
        <p:nvPicPr>
          <p:cNvPr id="3074"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81" y="2500268"/>
            <a:ext cx="5641139" cy="48206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888632" y="840160"/>
            <a:ext cx="4142416"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2. Fully Associative Mapping</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9266865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2369688"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Cache Memory</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4888632" y="723146"/>
            <a:ext cx="4337982"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b="1" dirty="0" smtClean="0">
                <a:latin typeface="Times New Roman" pitchFamily="18" charset="0"/>
                <a:cs typeface="Times New Roman" pitchFamily="18" charset="0"/>
              </a:rPr>
              <a:t>3. K-way Associative Mapping</a:t>
            </a:r>
            <a:endParaRPr lang="en-US" b="1" dirty="0">
              <a:latin typeface="Times New Roman" pitchFamily="18" charset="0"/>
              <a:cs typeface="Times New Roman" pitchFamily="18" charset="0"/>
            </a:endParaRPr>
          </a:p>
        </p:txBody>
      </p:sp>
      <p:sp>
        <p:nvSpPr>
          <p:cNvPr id="7" name="Rectangle 6"/>
          <p:cNvSpPr/>
          <p:nvPr/>
        </p:nvSpPr>
        <p:spPr>
          <a:xfrm>
            <a:off x="5896744" y="1344216"/>
            <a:ext cx="6840760" cy="817146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a:latin typeface="Times New Roman" pitchFamily="18" charset="0"/>
                <a:cs typeface="Times New Roman" pitchFamily="18" charset="0"/>
              </a:rPr>
              <a:t>1) It is the </a:t>
            </a:r>
            <a:r>
              <a:rPr lang="en-US" b="1" dirty="0">
                <a:latin typeface="Times New Roman" pitchFamily="18" charset="0"/>
                <a:cs typeface="Times New Roman" pitchFamily="18" charset="0"/>
              </a:rPr>
              <a:t>combination of direct and associative mapping technique.</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2) Cache blocks are grouped into sets and mapping allow block of main memory reside into any block of a specific set. Hence </a:t>
            </a:r>
            <a:r>
              <a:rPr lang="en-US" b="1" dirty="0">
                <a:latin typeface="Times New Roman" pitchFamily="18" charset="0"/>
                <a:cs typeface="Times New Roman" pitchFamily="18" charset="0"/>
              </a:rPr>
              <a:t>contention problem of direct mapping is </a:t>
            </a:r>
            <a:r>
              <a:rPr lang="en-US" b="1" dirty="0" smtClean="0">
                <a:latin typeface="Times New Roman" pitchFamily="18" charset="0"/>
                <a:cs typeface="Times New Roman" pitchFamily="18" charset="0"/>
              </a:rPr>
              <a:t>eased,</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at the same </a:t>
            </a:r>
            <a:r>
              <a:rPr lang="en-US" dirty="0" smtClean="0">
                <a:latin typeface="Times New Roman" pitchFamily="18" charset="0"/>
                <a:cs typeface="Times New Roman" pitchFamily="18" charset="0"/>
              </a:rPr>
              <a:t>time, </a:t>
            </a:r>
            <a:r>
              <a:rPr lang="en-US" dirty="0">
                <a:latin typeface="Times New Roman" pitchFamily="18" charset="0"/>
                <a:cs typeface="Times New Roman" pitchFamily="18" charset="0"/>
              </a:rPr>
              <a:t>hardware cost is reduced by decreasing the size of associative search.</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3) For a cache with two blocks per set. In this case, memory block 0, 64, 128,…..,4032 map into cache set 0 and they can occupy any two block within this set.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4) Having 64 sets means that the 6 bit set field of the address determines which set of the cache might contain the desired block. The tag bits of address must be associatively compared to the tags of the two blocks of the set to check if desired block is present. This is two way associative search.</a:t>
            </a:r>
            <a:endParaRPr lang="en-US" b="1" dirty="0">
              <a:latin typeface="Times New Roman" pitchFamily="18" charset="0"/>
              <a:cs typeface="Times New Roman" pitchFamily="18" charset="0"/>
            </a:endParaRPr>
          </a:p>
        </p:txBody>
      </p:sp>
      <p:pic>
        <p:nvPicPr>
          <p:cNvPr id="4098"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2352328"/>
            <a:ext cx="5764520"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2949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4369713"/>
            <a:ext cx="6400800" cy="3170099"/>
          </a:xfrm>
          <a:prstGeom prst="rect">
            <a:avLst/>
          </a:prstGeom>
        </p:spPr>
        <p:txBody>
          <a:bodyPr>
            <a:spAutoFit/>
          </a:bodyPr>
          <a:lstStyle/>
          <a:p>
            <a:r>
              <a:rPr lang="en-US" dirty="0" smtClean="0">
                <a:hlinkClick r:id="rId2"/>
              </a:rPr>
              <a:t>https://upscfever.com/upsc-fever/en/gatecse/en-gatecse-chp168.html</a:t>
            </a:r>
            <a:endParaRPr lang="en-US" dirty="0" smtClean="0"/>
          </a:p>
          <a:p>
            <a:endParaRPr lang="en-US" dirty="0" smtClean="0"/>
          </a:p>
          <a:p>
            <a:r>
              <a:rPr lang="en-US" dirty="0" smtClean="0">
                <a:hlinkClick r:id="rId3"/>
              </a:rPr>
              <a:t>https://www.geeksforgeeks.org/page-replacement-algorithms-in-operating-systems/</a:t>
            </a:r>
            <a:endParaRPr lang="en-US" dirty="0" smtClean="0"/>
          </a:p>
          <a:p>
            <a:endParaRPr lang="en-US" dirty="0" smtClean="0"/>
          </a:p>
          <a:p>
            <a:r>
              <a:rPr lang="en-US" dirty="0" smtClean="0"/>
              <a:t>https://www.gatevidyalay.com/page-replacement-algorithms-page-fault/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3023191"/>
            <a:ext cx="6400800" cy="3554819"/>
          </a:xfrm>
          <a:prstGeom prst="rect">
            <a:avLst/>
          </a:prstGeom>
        </p:spPr>
        <p:txBody>
          <a:bodyPr>
            <a:spAutoFit/>
          </a:bodyPr>
          <a:lstStyle/>
          <a:p>
            <a:r>
              <a:rPr lang="en-US" dirty="0" smtClean="0"/>
              <a:t>A system uses 3 page frames for storing process pages in main memory. It uses the First in First out (FIFO) page replacement policy. Assume that all the page frames are initially empty. What is the total number of page faults that will occur while processing the page reference string given below-</a:t>
            </a:r>
          </a:p>
          <a:p>
            <a:r>
              <a:rPr lang="en-US" dirty="0" smtClean="0"/>
              <a:t>4 , 7, 6, 1, 7, 6, 1, 2, 7, 2</a:t>
            </a:r>
          </a:p>
          <a:p>
            <a:r>
              <a:rPr lang="en-US" dirty="0" smtClean="0"/>
              <a:t>Also calculate the hit ratio and miss ratio.</a:t>
            </a:r>
            <a:endParaRPr lang="en-US" dirty="0"/>
          </a:p>
        </p:txBody>
      </p:sp>
      <p:sp>
        <p:nvSpPr>
          <p:cNvPr id="5" name="Rectangle 4"/>
          <p:cNvSpPr/>
          <p:nvPr/>
        </p:nvSpPr>
        <p:spPr>
          <a:xfrm>
            <a:off x="208112" y="2064296"/>
            <a:ext cx="6400800" cy="861774"/>
          </a:xfrm>
          <a:prstGeom prst="rect">
            <a:avLst/>
          </a:prstGeom>
        </p:spPr>
        <p:txBody>
          <a:bodyPr>
            <a:spAutoFit/>
          </a:bodyPr>
          <a:lstStyle/>
          <a:p>
            <a:r>
              <a:rPr lang="en-US" dirty="0" smtClean="0"/>
              <a:t>https://www.gatevidyalay.com/page-replacement-algorithms-page-fault/</a:t>
            </a:r>
            <a:endParaRPr lang="en-US" dirty="0"/>
          </a:p>
        </p:txBody>
      </p:sp>
      <p:sp>
        <p:nvSpPr>
          <p:cNvPr id="6" name="Rectangle 5"/>
          <p:cNvSpPr/>
          <p:nvPr/>
        </p:nvSpPr>
        <p:spPr>
          <a:xfrm>
            <a:off x="3200400" y="7539226"/>
            <a:ext cx="6400800" cy="1246495"/>
          </a:xfrm>
          <a:prstGeom prst="rect">
            <a:avLst/>
          </a:prstGeom>
        </p:spPr>
        <p:txBody>
          <a:bodyPr>
            <a:spAutoFit/>
          </a:bodyPr>
          <a:lstStyle/>
          <a:p>
            <a:r>
              <a:rPr lang="en-US" b="1" dirty="0" smtClean="0"/>
              <a:t>Example-2:</a:t>
            </a:r>
            <a:r>
              <a:rPr lang="en-US" dirty="0" smtClean="0"/>
              <a:t>Consider the page references 7, 0, 1, 2, 0, 3, 0, 4, 2, 3, 0, 3, 2, with 4 page frame. Find number of page fault. </a:t>
            </a:r>
            <a:endParaRPr lang="en-US" dirty="0"/>
          </a:p>
        </p:txBody>
      </p:sp>
      <p:sp>
        <p:nvSpPr>
          <p:cNvPr id="7" name="Rectangle 6"/>
          <p:cNvSpPr/>
          <p:nvPr/>
        </p:nvSpPr>
        <p:spPr>
          <a:xfrm>
            <a:off x="136104" y="6675130"/>
            <a:ext cx="6400800" cy="861774"/>
          </a:xfrm>
          <a:prstGeom prst="rect">
            <a:avLst/>
          </a:prstGeom>
        </p:spPr>
        <p:txBody>
          <a:bodyPr>
            <a:spAutoFit/>
          </a:bodyPr>
          <a:lstStyle/>
          <a:p>
            <a:r>
              <a:rPr lang="en-US" dirty="0" smtClean="0"/>
              <a:t>https://www.geeksforgeeks.org/page-replacement-algorithms-in-operating-systems/</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4369713"/>
            <a:ext cx="6400800" cy="861774"/>
          </a:xfrm>
          <a:prstGeom prst="rect">
            <a:avLst/>
          </a:prstGeom>
        </p:spPr>
        <p:txBody>
          <a:bodyPr>
            <a:spAutoFit/>
          </a:bodyPr>
          <a:lstStyle/>
          <a:p>
            <a:r>
              <a:rPr lang="en-US" smtClean="0"/>
              <a:t>https://www.gatevidyalay.com/cache-mapping-cache-mapping-techniques/</a:t>
            </a:r>
            <a:endParaRPr lang="en-US"/>
          </a:p>
        </p:txBody>
      </p:sp>
      <p:sp>
        <p:nvSpPr>
          <p:cNvPr id="2" name="Rectangle 1"/>
          <p:cNvSpPr/>
          <p:nvPr/>
        </p:nvSpPr>
        <p:spPr>
          <a:xfrm>
            <a:off x="3200400" y="5858361"/>
            <a:ext cx="6400800" cy="1246495"/>
          </a:xfrm>
          <a:prstGeom prst="rect">
            <a:avLst/>
          </a:prstGeom>
        </p:spPr>
        <p:txBody>
          <a:bodyPr>
            <a:spAutoFit/>
          </a:bodyPr>
          <a:lstStyle/>
          <a:p>
            <a:r>
              <a:rPr lang="en-IN" dirty="0"/>
              <a:t>https://www.ques10.com/p/11169/explain-cache-memory-and-describe-cache-mapping--1/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68963"/>
            <a:ext cx="3708195"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Performance Parameters</a:t>
            </a:r>
          </a:p>
        </p:txBody>
      </p:sp>
      <p:sp>
        <p:nvSpPr>
          <p:cNvPr id="6" name="Rectangle 5"/>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7" name="Rectangle 6"/>
          <p:cNvSpPr/>
          <p:nvPr/>
        </p:nvSpPr>
        <p:spPr>
          <a:xfrm>
            <a:off x="64096" y="1560240"/>
            <a:ext cx="2850396" cy="477054"/>
          </a:xfrm>
          <a:prstGeom prst="rect">
            <a:avLst/>
          </a:prstGeom>
        </p:spPr>
        <p:txBody>
          <a:bodyPr wrap="none">
            <a:spAutoFit/>
          </a:bodyPr>
          <a:lstStyle/>
          <a:p>
            <a:pPr algn="just"/>
            <a:r>
              <a:rPr lang="en-US" b="1" dirty="0" smtClean="0">
                <a:latin typeface="Times New Roman" pitchFamily="18" charset="0"/>
                <a:cs typeface="Times New Roman" pitchFamily="18" charset="0"/>
              </a:rPr>
              <a:t>5. Access Efficiency</a:t>
            </a:r>
            <a:endParaRPr lang="en-IN" b="1" dirty="0">
              <a:latin typeface="Times New Roman" pitchFamily="18" charset="0"/>
              <a:cs typeface="Times New Roman" pitchFamily="18" charset="0"/>
            </a:endParaRPr>
          </a:p>
        </p:txBody>
      </p:sp>
      <p:sp>
        <p:nvSpPr>
          <p:cNvPr id="9" name="Rectangle 8"/>
          <p:cNvSpPr/>
          <p:nvPr/>
        </p:nvSpPr>
        <p:spPr>
          <a:xfrm>
            <a:off x="340514" y="2208312"/>
            <a:ext cx="10317376" cy="1631216"/>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latin typeface="Times New Roman" pitchFamily="18" charset="0"/>
                <a:cs typeface="Times New Roman" pitchFamily="18" charset="0"/>
              </a:rPr>
              <a:t>Let r = t</a:t>
            </a:r>
            <a:r>
              <a:rPr lang="en-US" b="1" baseline="-25000" dirty="0" smtClean="0">
                <a:latin typeface="Times New Roman" pitchFamily="18" charset="0"/>
                <a:cs typeface="Times New Roman" pitchFamily="18" charset="0"/>
              </a:rPr>
              <a:t>A2</a:t>
            </a:r>
            <a:r>
              <a:rPr lang="en-US" b="1" dirty="0" smtClean="0">
                <a:latin typeface="Times New Roman" pitchFamily="18" charset="0"/>
                <a:cs typeface="Times New Roman" pitchFamily="18" charset="0"/>
              </a:rPr>
              <a:t> / t</a:t>
            </a:r>
            <a:r>
              <a:rPr lang="en-US" b="1" baseline="-25000" dirty="0" smtClean="0">
                <a:latin typeface="Times New Roman" pitchFamily="18" charset="0"/>
                <a:cs typeface="Times New Roman" pitchFamily="18" charset="0"/>
              </a:rPr>
              <a:t>A1 </a:t>
            </a:r>
            <a:r>
              <a:rPr lang="en-US" b="1" dirty="0" smtClean="0">
                <a:latin typeface="Times New Roman" pitchFamily="18" charset="0"/>
                <a:cs typeface="Times New Roman" pitchFamily="18" charset="0"/>
              </a:rPr>
              <a:t> Ratio of Access time for M</a:t>
            </a:r>
            <a:r>
              <a:rPr lang="en-US" b="1" baseline="-25000" dirty="0" smtClean="0">
                <a:latin typeface="Times New Roman" pitchFamily="18" charset="0"/>
                <a:cs typeface="Times New Roman" pitchFamily="18" charset="0"/>
              </a:rPr>
              <a:t>1</a:t>
            </a:r>
            <a:r>
              <a:rPr lang="en-US" b="1" dirty="0" smtClean="0">
                <a:latin typeface="Times New Roman" pitchFamily="18" charset="0"/>
                <a:cs typeface="Times New Roman" pitchFamily="18" charset="0"/>
              </a:rPr>
              <a:t> and M</a:t>
            </a:r>
            <a:r>
              <a:rPr lang="en-US" b="1" baseline="-25000" dirty="0" smtClean="0">
                <a:latin typeface="Times New Roman" pitchFamily="18" charset="0"/>
                <a:cs typeface="Times New Roman" pitchFamily="18" charset="0"/>
              </a:rPr>
              <a:t>2</a:t>
            </a:r>
          </a:p>
          <a:p>
            <a:r>
              <a:rPr lang="en-IN" b="1" dirty="0" smtClean="0">
                <a:latin typeface="Times New Roman" pitchFamily="18" charset="0"/>
                <a:cs typeface="Times New Roman" pitchFamily="18" charset="0"/>
              </a:rPr>
              <a:t>       e</a:t>
            </a:r>
            <a:r>
              <a:rPr lang="en-US" b="1" dirty="0" smtClean="0">
                <a:latin typeface="Times New Roman" pitchFamily="18" charset="0"/>
                <a:cs typeface="Times New Roman" pitchFamily="18" charset="0"/>
              </a:rPr>
              <a:t> = t</a:t>
            </a:r>
            <a:r>
              <a:rPr lang="en-US" b="1" baseline="-25000" dirty="0" smtClean="0">
                <a:latin typeface="Times New Roman" pitchFamily="18" charset="0"/>
                <a:cs typeface="Times New Roman" pitchFamily="18" charset="0"/>
              </a:rPr>
              <a:t>A1</a:t>
            </a:r>
            <a:r>
              <a:rPr lang="en-US" b="1" dirty="0" smtClean="0">
                <a:latin typeface="Times New Roman" pitchFamily="18" charset="0"/>
                <a:cs typeface="Times New Roman" pitchFamily="18" charset="0"/>
              </a:rPr>
              <a:t> / </a:t>
            </a:r>
            <a:r>
              <a:rPr lang="en-US" b="1" dirty="0" err="1" smtClean="0">
                <a:latin typeface="Times New Roman" pitchFamily="18" charset="0"/>
                <a:cs typeface="Times New Roman" pitchFamily="18" charset="0"/>
              </a:rPr>
              <a:t>t</a:t>
            </a:r>
            <a:r>
              <a:rPr lang="en-US" b="1" baseline="-25000" dirty="0" err="1" smtClean="0">
                <a:latin typeface="Times New Roman" pitchFamily="18" charset="0"/>
                <a:cs typeface="Times New Roman" pitchFamily="18" charset="0"/>
              </a:rPr>
              <a:t>A</a:t>
            </a:r>
            <a:r>
              <a:rPr lang="en-US" b="1" baseline="-25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Factor to which </a:t>
            </a:r>
            <a:r>
              <a:rPr lang="en-US" b="1" dirty="0" err="1" smtClean="0">
                <a:latin typeface="Times New Roman" pitchFamily="18" charset="0"/>
                <a:cs typeface="Times New Roman" pitchFamily="18" charset="0"/>
              </a:rPr>
              <a:t>t</a:t>
            </a:r>
            <a:r>
              <a:rPr lang="en-US" b="1" baseline="-25000" dirty="0" err="1" smtClean="0">
                <a:latin typeface="Times New Roman" pitchFamily="18" charset="0"/>
                <a:cs typeface="Times New Roman" pitchFamily="18" charset="0"/>
              </a:rPr>
              <a:t>A</a:t>
            </a:r>
            <a:r>
              <a:rPr lang="en-US" b="1" dirty="0" smtClean="0">
                <a:latin typeface="Times New Roman" pitchFamily="18" charset="0"/>
                <a:cs typeface="Times New Roman" pitchFamily="18" charset="0"/>
              </a:rPr>
              <a:t> differs from its minimum possible value</a:t>
            </a:r>
          </a:p>
          <a:p>
            <a:r>
              <a:rPr lang="en-US" b="1" dirty="0" smtClean="0">
                <a:latin typeface="Times New Roman" pitchFamily="18" charset="0"/>
                <a:cs typeface="Times New Roman" pitchFamily="18" charset="0"/>
              </a:rPr>
              <a:t>		Access Efficiency e = 1 / (r + (1-r))H)</a:t>
            </a:r>
            <a:endParaRPr lang="en-US" b="1" baseline="-25000"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When r=high (r=1), then the e=1 with high value of H.</a:t>
            </a:r>
          </a:p>
        </p:txBody>
      </p:sp>
      <p:pic>
        <p:nvPicPr>
          <p:cNvPr id="1026" name="Picture 2"/>
          <p:cNvPicPr>
            <a:picLocks noChangeAspect="1" noChangeArrowheads="1"/>
          </p:cNvPicPr>
          <p:nvPr/>
        </p:nvPicPr>
        <p:blipFill>
          <a:blip r:embed="rId2" cstate="print"/>
          <a:srcRect/>
          <a:stretch>
            <a:fillRect/>
          </a:stretch>
        </p:blipFill>
        <p:spPr bwMode="auto">
          <a:xfrm>
            <a:off x="2152328" y="4008512"/>
            <a:ext cx="7991475" cy="525780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708195"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Performance Parameters</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72884" y="1560240"/>
            <a:ext cx="2832827" cy="477054"/>
          </a:xfrm>
          <a:prstGeom prst="rect">
            <a:avLst/>
          </a:prstGeom>
        </p:spPr>
        <p:txBody>
          <a:bodyPr wrap="none">
            <a:spAutoFit/>
          </a:bodyPr>
          <a:lstStyle/>
          <a:p>
            <a:pPr algn="just"/>
            <a:r>
              <a:rPr lang="en-US" b="1" dirty="0" smtClean="0">
                <a:latin typeface="Times New Roman" pitchFamily="18" charset="0"/>
                <a:cs typeface="Times New Roman" pitchFamily="18" charset="0"/>
              </a:rPr>
              <a:t>6. Space Utilization</a:t>
            </a:r>
            <a:endParaRPr lang="en-IN" b="1" dirty="0">
              <a:latin typeface="Times New Roman" pitchFamily="18" charset="0"/>
              <a:cs typeface="Times New Roman" pitchFamily="18" charset="0"/>
            </a:endParaRPr>
          </a:p>
        </p:txBody>
      </p:sp>
      <p:sp>
        <p:nvSpPr>
          <p:cNvPr id="7" name="Rectangle 6"/>
          <p:cNvSpPr/>
          <p:nvPr/>
        </p:nvSpPr>
        <p:spPr>
          <a:xfrm>
            <a:off x="340514" y="2208312"/>
            <a:ext cx="8873006" cy="86177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1" dirty="0" smtClean="0">
                <a:latin typeface="Times New Roman" pitchFamily="18" charset="0"/>
                <a:cs typeface="Times New Roman" pitchFamily="18" charset="0"/>
              </a:rPr>
              <a:t>u = S</a:t>
            </a:r>
            <a:r>
              <a:rPr lang="en-US" b="1" baseline="-25000" dirty="0" smtClean="0">
                <a:latin typeface="Times New Roman" pitchFamily="18" charset="0"/>
                <a:cs typeface="Times New Roman" pitchFamily="18" charset="0"/>
              </a:rPr>
              <a:t>u</a:t>
            </a:r>
            <a:r>
              <a:rPr lang="en-US" b="1" dirty="0" smtClean="0">
                <a:latin typeface="Times New Roman" pitchFamily="18" charset="0"/>
                <a:cs typeface="Times New Roman" pitchFamily="18" charset="0"/>
              </a:rPr>
              <a:t> / S</a:t>
            </a:r>
            <a:r>
              <a:rPr lang="en-US" b="1" baseline="-25000"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Ratio of Used Memory Space (S</a:t>
            </a:r>
            <a:r>
              <a:rPr lang="en-US" b="1" baseline="-25000" dirty="0" smtClean="0">
                <a:latin typeface="Times New Roman" pitchFamily="18" charset="0"/>
                <a:cs typeface="Times New Roman" pitchFamily="18" charset="0"/>
              </a:rPr>
              <a:t>u</a:t>
            </a:r>
            <a:r>
              <a:rPr lang="en-US" b="1" dirty="0" smtClean="0">
                <a:latin typeface="Times New Roman" pitchFamily="18" charset="0"/>
                <a:cs typeface="Times New Roman" pitchFamily="18" charset="0"/>
              </a:rPr>
              <a:t>) and Total Space (S)</a:t>
            </a:r>
          </a:p>
          <a:p>
            <a:r>
              <a:rPr lang="en-US" b="1" dirty="0" smtClean="0">
                <a:latin typeface="Times New Roman" pitchFamily="18" charset="0"/>
                <a:cs typeface="Times New Roman" pitchFamily="18" charset="0"/>
              </a:rPr>
              <a:t>	Wasted Space = S – S</a:t>
            </a:r>
            <a:r>
              <a:rPr lang="en-US" b="1" baseline="-25000" dirty="0" smtClean="0">
                <a:latin typeface="Times New Roman" pitchFamily="18" charset="0"/>
                <a:cs typeface="Times New Roman" pitchFamily="18" charset="0"/>
              </a:rPr>
              <a:t>u</a:t>
            </a:r>
            <a:endParaRPr lang="en-US" b="1" dirty="0" smtClean="0">
              <a:latin typeface="Times New Roman" pitchFamily="18" charset="0"/>
              <a:cs typeface="Times New Roman" pitchFamily="18" charset="0"/>
            </a:endParaRPr>
          </a:p>
        </p:txBody>
      </p:sp>
      <p:sp>
        <p:nvSpPr>
          <p:cNvPr id="8" name="Rectangle 7"/>
          <p:cNvSpPr/>
          <p:nvPr/>
        </p:nvSpPr>
        <p:spPr>
          <a:xfrm>
            <a:off x="216024" y="3309332"/>
            <a:ext cx="12521480" cy="355481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a:pPr>
            <a:r>
              <a:rPr lang="en-US" b="1" dirty="0" smtClean="0">
                <a:latin typeface="Times New Roman" pitchFamily="18" charset="0"/>
                <a:cs typeface="Times New Roman" pitchFamily="18" charset="0"/>
              </a:rPr>
              <a:t>Empty regions. </a:t>
            </a:r>
            <a:r>
              <a:rPr lang="en-US" dirty="0" smtClean="0">
                <a:latin typeface="Times New Roman" pitchFamily="18" charset="0"/>
                <a:cs typeface="Times New Roman" pitchFamily="18" charset="0"/>
              </a:rPr>
              <a:t>The blocks of instructions and data occupying M</a:t>
            </a:r>
            <a:r>
              <a:rPr lang="en-US" baseline="-25000" dirty="0" smtClean="0">
                <a:latin typeface="Times New Roman" pitchFamily="18" charset="0"/>
                <a:cs typeface="Times New Roman" pitchFamily="18" charset="0"/>
              </a:rPr>
              <a:t>l</a:t>
            </a:r>
            <a:r>
              <a:rPr lang="en-US" dirty="0" smtClean="0">
                <a:latin typeface="Times New Roman" pitchFamily="18" charset="0"/>
                <a:cs typeface="Times New Roman" pitchFamily="18" charset="0"/>
              </a:rPr>
              <a:t> at any time are generally of different lengths. As the contents of M, are changed, unoccupied regions or holes of various sizes tend to appear between successive blocks. This phenomenon is called fragmentation.</a:t>
            </a:r>
          </a:p>
          <a:p>
            <a:pPr marL="457200" indent="-457200" algn="just">
              <a:buFont typeface="+mj-lt"/>
              <a:buAutoNum type="arabicPeriod"/>
            </a:pPr>
            <a:r>
              <a:rPr lang="en-US" b="1" dirty="0" smtClean="0">
                <a:latin typeface="Times New Roman" pitchFamily="18" charset="0"/>
                <a:cs typeface="Times New Roman" pitchFamily="18" charset="0"/>
              </a:rPr>
              <a:t>Inactive regions. </a:t>
            </a:r>
            <a:r>
              <a:rPr lang="en-US" dirty="0" smtClean="0">
                <a:latin typeface="Times New Roman" pitchFamily="18" charset="0"/>
                <a:cs typeface="Times New Roman" pitchFamily="18" charset="0"/>
              </a:rPr>
              <a:t>Data may be transferred to M</a:t>
            </a:r>
            <a:r>
              <a:rPr lang="en-US" baseline="-25000" dirty="0" smtClean="0">
                <a:latin typeface="Times New Roman" pitchFamily="18" charset="0"/>
                <a:cs typeface="Times New Roman" pitchFamily="18" charset="0"/>
              </a:rPr>
              <a:t>l</a:t>
            </a:r>
            <a:r>
              <a:rPr lang="en-US" dirty="0" smtClean="0">
                <a:latin typeface="Times New Roman" pitchFamily="18" charset="0"/>
                <a:cs typeface="Times New Roman" pitchFamily="18" charset="0"/>
              </a:rPr>
              <a:t>, for example, as part of a page, and may be subsequently transferred back to M, without ever being referenced by a processor. Some superfluous transfers of this kind are unavoidable, since address references are not fully predictable.</a:t>
            </a:r>
          </a:p>
          <a:p>
            <a:pPr marL="457200" indent="-457200" algn="just">
              <a:buFont typeface="+mj-lt"/>
              <a:buAutoNum type="arabicPeriod"/>
            </a:pPr>
            <a:r>
              <a:rPr lang="en-US" b="1" dirty="0" smtClean="0">
                <a:latin typeface="Times New Roman" pitchFamily="18" charset="0"/>
                <a:cs typeface="Times New Roman" pitchFamily="18" charset="0"/>
              </a:rPr>
              <a:t>System regions. </a:t>
            </a:r>
            <a:r>
              <a:rPr lang="en-US" dirty="0" smtClean="0">
                <a:latin typeface="Times New Roman" pitchFamily="18" charset="0"/>
                <a:cs typeface="Times New Roman" pitchFamily="18" charset="0"/>
              </a:rPr>
              <a:t>These regions are occupied by the memory-management software.</a:t>
            </a:r>
            <a:endParaRPr lang="en-US" dirty="0">
              <a:latin typeface="Times New Roman" pitchFamily="18" charset="0"/>
              <a:cs typeface="Times New Roman" pitchFamily="18" charset="0"/>
            </a:endParaRPr>
          </a:p>
        </p:txBody>
      </p:sp>
      <p:sp>
        <p:nvSpPr>
          <p:cNvPr id="9" name="Rectangle 8"/>
          <p:cNvSpPr/>
          <p:nvPr/>
        </p:nvSpPr>
        <p:spPr>
          <a:xfrm>
            <a:off x="5176664" y="7166933"/>
            <a:ext cx="1579407" cy="513987"/>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r>
              <a:rPr lang="en-IN" b="1" dirty="0" smtClean="0">
                <a:latin typeface="Times New Roman" pitchFamily="18" charset="0"/>
                <a:cs typeface="Times New Roman" pitchFamily="18" charset="0"/>
              </a:rPr>
              <a:t>Objective</a:t>
            </a:r>
          </a:p>
        </p:txBody>
      </p:sp>
      <p:sp>
        <p:nvSpPr>
          <p:cNvPr id="10" name="Rectangle 9"/>
          <p:cNvSpPr/>
          <p:nvPr/>
        </p:nvSpPr>
        <p:spPr>
          <a:xfrm>
            <a:off x="856184" y="7824936"/>
            <a:ext cx="11593288" cy="1631216"/>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457200" indent="-457200" algn="just">
              <a:buFont typeface="Wingdings" pitchFamily="2" charset="2"/>
              <a:buChar char="Ø"/>
            </a:pPr>
            <a:r>
              <a:rPr lang="en-US" b="1" dirty="0" smtClean="0">
                <a:solidFill>
                  <a:schemeClr val="tx1"/>
                </a:solidFill>
                <a:latin typeface="Times New Roman" pitchFamily="18" charset="0"/>
                <a:cs typeface="Times New Roman" pitchFamily="18" charset="0"/>
              </a:rPr>
              <a:t>Translation of memory addresses</a:t>
            </a:r>
            <a:r>
              <a:rPr lang="en-US" dirty="0" smtClean="0">
                <a:solidFill>
                  <a:schemeClr val="tx1"/>
                </a:solidFill>
                <a:latin typeface="Times New Roman" pitchFamily="18" charset="0"/>
                <a:cs typeface="Times New Roman" pitchFamily="18" charset="0"/>
              </a:rPr>
              <a:t> from the virtual addresses encountered in program execution to the real addresses that identify physical storage locations.</a:t>
            </a:r>
          </a:p>
          <a:p>
            <a:pPr marL="457200" indent="-457200" algn="just">
              <a:buFont typeface="Wingdings" pitchFamily="2" charset="2"/>
              <a:buChar char="Ø"/>
            </a:pPr>
            <a:r>
              <a:rPr lang="en-US" b="1" dirty="0" smtClean="0">
                <a:solidFill>
                  <a:schemeClr val="tx1"/>
                </a:solidFill>
                <a:latin typeface="Times New Roman" pitchFamily="18" charset="0"/>
                <a:cs typeface="Times New Roman" pitchFamily="18" charset="0"/>
              </a:rPr>
              <a:t>Dynamic (re)allocation or swapping of information </a:t>
            </a:r>
            <a:r>
              <a:rPr lang="en-US" dirty="0" smtClean="0">
                <a:solidFill>
                  <a:schemeClr val="tx1"/>
                </a:solidFill>
                <a:latin typeface="Times New Roman" pitchFamily="18" charset="0"/>
                <a:cs typeface="Times New Roman" pitchFamily="18" charset="0"/>
              </a:rPr>
              <a:t>among the different memory levels so that stored items reside in the fastest level before they are needed.</a:t>
            </a:r>
            <a:endParaRPr lang="en-US" dirty="0">
              <a:solidFill>
                <a:schemeClr val="tx1"/>
              </a:solidFill>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030060"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itchFamily="18" charset="0"/>
                <a:cs typeface="Times New Roman" pitchFamily="18" charset="0"/>
              </a:rPr>
              <a:t>Address Translation</a:t>
            </a:r>
          </a:p>
        </p:txBody>
      </p:sp>
      <p:sp>
        <p:nvSpPr>
          <p:cNvPr id="5" name="Rectangle 4"/>
          <p:cNvSpPr/>
          <p:nvPr/>
        </p:nvSpPr>
        <p:spPr>
          <a:xfrm>
            <a:off x="2840797" y="62474"/>
            <a:ext cx="7571560" cy="560153"/>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just"/>
            <a:r>
              <a:rPr lang="en-IN" sz="2800" b="1" dirty="0" smtClean="0">
                <a:solidFill>
                  <a:srgbClr val="FFFF00"/>
                </a:solidFill>
                <a:latin typeface="Times New Roman" pitchFamily="18" charset="0"/>
                <a:cs typeface="Times New Roman" pitchFamily="18" charset="0"/>
              </a:rPr>
              <a:t>UNIT IV - MEMORY &amp; I/O ORGANIZATION</a:t>
            </a:r>
            <a:endParaRPr lang="en-IN" sz="2800" dirty="0">
              <a:solidFill>
                <a:srgbClr val="FFFF00"/>
              </a:solidFill>
              <a:latin typeface="Times New Roman" pitchFamily="18" charset="0"/>
              <a:cs typeface="Times New Roman" pitchFamily="18" charset="0"/>
            </a:endParaRPr>
          </a:p>
        </p:txBody>
      </p:sp>
      <p:sp>
        <p:nvSpPr>
          <p:cNvPr id="6" name="Rectangle 5"/>
          <p:cNvSpPr/>
          <p:nvPr/>
        </p:nvSpPr>
        <p:spPr>
          <a:xfrm>
            <a:off x="843610" y="1560240"/>
            <a:ext cx="10506338" cy="477054"/>
          </a:xfrm>
          <a:prstGeom prst="rect">
            <a:avLst/>
          </a:prstGeom>
        </p:spPr>
        <p:txBody>
          <a:bodyPr wrap="none">
            <a:spAutoFit/>
          </a:bodyPr>
          <a:lstStyle/>
          <a:p>
            <a:r>
              <a:rPr lang="en-US" b="1" dirty="0" smtClean="0">
                <a:latin typeface="Times New Roman" pitchFamily="18" charset="0"/>
                <a:cs typeface="Times New Roman" pitchFamily="18" charset="0"/>
              </a:rPr>
              <a:t>The Process of identifying the real addresses (R) from Virtual addresses (V)</a:t>
            </a:r>
            <a:endParaRPr lang="en-IN" b="1" dirty="0">
              <a:latin typeface="Times New Roman" pitchFamily="18" charset="0"/>
              <a:cs typeface="Times New Roman" pitchFamily="18" charset="0"/>
            </a:endParaRPr>
          </a:p>
        </p:txBody>
      </p:sp>
      <p:pic>
        <p:nvPicPr>
          <p:cNvPr id="7" name="Picture 2"/>
          <p:cNvPicPr>
            <a:picLocks noChangeAspect="1" noChangeArrowheads="1"/>
          </p:cNvPicPr>
          <p:nvPr/>
        </p:nvPicPr>
        <p:blipFill>
          <a:blip r:embed="rId2" cstate="print"/>
          <a:srcRect/>
          <a:stretch>
            <a:fillRect/>
          </a:stretch>
        </p:blipFill>
        <p:spPr bwMode="auto">
          <a:xfrm>
            <a:off x="4888632" y="2208312"/>
            <a:ext cx="1627716" cy="64807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70926" y="3027402"/>
            <a:ext cx="1795235" cy="477054"/>
          </a:xfrm>
          <a:prstGeom prst="rect">
            <a:avLst/>
          </a:prstGeom>
        </p:spPr>
        <p:txBody>
          <a:bodyPr wrap="none">
            <a:spAutoFit/>
          </a:bodyPr>
          <a:lstStyle/>
          <a:p>
            <a:r>
              <a:rPr lang="en-US" b="1" dirty="0" smtClean="0">
                <a:latin typeface="Times New Roman" pitchFamily="18" charset="0"/>
                <a:cs typeface="Times New Roman" pitchFamily="18" charset="0"/>
              </a:rPr>
              <a:t>Two Types, </a:t>
            </a:r>
            <a:endParaRPr lang="en-IN" b="1" dirty="0">
              <a:latin typeface="Times New Roman" pitchFamily="18" charset="0"/>
              <a:cs typeface="Times New Roman" pitchFamily="18" charset="0"/>
            </a:endParaRPr>
          </a:p>
        </p:txBody>
      </p:sp>
      <p:sp>
        <p:nvSpPr>
          <p:cNvPr id="9" name="Rectangle 8"/>
          <p:cNvSpPr/>
          <p:nvPr/>
        </p:nvSpPr>
        <p:spPr>
          <a:xfrm>
            <a:off x="216024" y="3622045"/>
            <a:ext cx="12521480" cy="27853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a:pPr>
            <a:r>
              <a:rPr lang="en-US" b="1" dirty="0" smtClean="0">
                <a:latin typeface="Times New Roman" pitchFamily="18" charset="0"/>
                <a:cs typeface="Times New Roman" pitchFamily="18" charset="0"/>
              </a:rPr>
              <a:t>Static Translation: </a:t>
            </a:r>
          </a:p>
          <a:p>
            <a:pPr marL="457200" indent="-457200" algn="just"/>
            <a:r>
              <a:rPr lang="en-US" dirty="0" smtClean="0">
                <a:latin typeface="Times New Roman" pitchFamily="18" charset="0"/>
                <a:cs typeface="Times New Roman" pitchFamily="18" charset="0"/>
              </a:rPr>
              <a:t>	Address translation can also be completed when the program is first loaded for execution. The real address space of the program is fixed for the duration of its execution.</a:t>
            </a:r>
          </a:p>
          <a:p>
            <a:pPr marL="457200" indent="-457200" algn="just">
              <a:buFont typeface="+mj-lt"/>
              <a:buAutoNum type="arabicPeriod" startAt="2"/>
            </a:pPr>
            <a:r>
              <a:rPr lang="en-US" b="1" dirty="0" smtClean="0">
                <a:latin typeface="Times New Roman" pitchFamily="18" charset="0"/>
                <a:cs typeface="Times New Roman" pitchFamily="18" charset="0"/>
              </a:rPr>
              <a:t>Dynamic Translation:</a:t>
            </a:r>
          </a:p>
          <a:p>
            <a:pPr marL="457200" indent="-457200" algn="just"/>
            <a:r>
              <a:rPr lang="en-US" dirty="0" smtClean="0">
                <a:latin typeface="Times New Roman" pitchFamily="18" charset="0"/>
                <a:cs typeface="Times New Roman" pitchFamily="18" charset="0"/>
              </a:rPr>
              <a:t>	During the execution phase the addresses are dynamically generated. Hardware-implemented memory management units (MMUs) have come into widespread use for run-time address translation.</a:t>
            </a:r>
            <a:endParaRPr lang="en-US" dirty="0">
              <a:latin typeface="Times New Roman" pitchFamily="18" charset="0"/>
              <a:cs typeface="Times New Roman" pitchFamily="18" charset="0"/>
            </a:endParaRPr>
          </a:p>
        </p:txBody>
      </p:sp>
      <p:sp>
        <p:nvSpPr>
          <p:cNvPr id="10" name="Rectangle 9"/>
          <p:cNvSpPr/>
          <p:nvPr/>
        </p:nvSpPr>
        <p:spPr>
          <a:xfrm>
            <a:off x="136104" y="6771818"/>
            <a:ext cx="1378904" cy="477054"/>
          </a:xfrm>
          <a:prstGeom prst="rect">
            <a:avLst/>
          </a:prstGeom>
        </p:spPr>
        <p:txBody>
          <a:bodyPr wrap="none">
            <a:spAutoFit/>
          </a:bodyPr>
          <a:lstStyle/>
          <a:p>
            <a:r>
              <a:rPr lang="en-US" b="1" dirty="0" smtClean="0">
                <a:latin typeface="Times New Roman" pitchFamily="18" charset="0"/>
                <a:cs typeface="Times New Roman" pitchFamily="18" charset="0"/>
              </a:rPr>
              <a:t>Methods</a:t>
            </a:r>
            <a:endParaRPr lang="en-IN" b="1" dirty="0">
              <a:latin typeface="Times New Roman" pitchFamily="18" charset="0"/>
              <a:cs typeface="Times New Roman" pitchFamily="18" charset="0"/>
            </a:endParaRPr>
          </a:p>
        </p:txBody>
      </p:sp>
      <p:sp>
        <p:nvSpPr>
          <p:cNvPr id="11" name="Rectangle 10"/>
          <p:cNvSpPr/>
          <p:nvPr/>
        </p:nvSpPr>
        <p:spPr>
          <a:xfrm>
            <a:off x="1144216" y="7536904"/>
            <a:ext cx="5392688" cy="12464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mj-lt"/>
              <a:buAutoNum type="arabicPeriod"/>
            </a:pPr>
            <a:r>
              <a:rPr lang="en-US" b="1" dirty="0" smtClean="0">
                <a:latin typeface="Times New Roman" pitchFamily="18" charset="0"/>
                <a:cs typeface="Times New Roman" pitchFamily="18" charset="0"/>
              </a:rPr>
              <a:t>Base Addressing</a:t>
            </a:r>
          </a:p>
          <a:p>
            <a:pPr marL="457200" indent="-457200" algn="just">
              <a:buFont typeface="+mj-lt"/>
              <a:buAutoNum type="arabicPeriod"/>
            </a:pPr>
            <a:r>
              <a:rPr lang="en-US" b="1" dirty="0" smtClean="0">
                <a:latin typeface="Times New Roman" pitchFamily="18" charset="0"/>
                <a:cs typeface="Times New Roman" pitchFamily="18" charset="0"/>
              </a:rPr>
              <a:t>Translation Look Aside Buffer</a:t>
            </a:r>
          </a:p>
          <a:p>
            <a:pPr marL="457200" indent="-457200" algn="just">
              <a:buFont typeface="+mj-lt"/>
              <a:buAutoNum type="arabicPeriod"/>
            </a:pPr>
            <a:r>
              <a:rPr lang="en-US" b="1" dirty="0" smtClean="0">
                <a:latin typeface="Times New Roman" pitchFamily="18" charset="0"/>
                <a:cs typeface="Times New Roman" pitchFamily="18" charset="0"/>
              </a:rPr>
              <a:t>Two level Address Translation</a:t>
            </a:r>
            <a:endParaRPr lang="en-US"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2715</TotalTime>
  <Words>5604</Words>
  <Application>Microsoft Office PowerPoint</Application>
  <PresentationFormat>A3 Paper (297x420 mm)</PresentationFormat>
  <Paragraphs>555</Paragraphs>
  <Slides>68</Slides>
  <Notes>0</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2560</cp:revision>
  <dcterms:created xsi:type="dcterms:W3CDTF">2021-07-12T05:02:24Z</dcterms:created>
  <dcterms:modified xsi:type="dcterms:W3CDTF">2021-10-08T06:54:18Z</dcterms:modified>
</cp:coreProperties>
</file>